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78" r:id="rId3"/>
    <p:sldId id="508" r:id="rId4"/>
    <p:sldId id="522" r:id="rId5"/>
    <p:sldId id="521" r:id="rId6"/>
    <p:sldId id="485" r:id="rId7"/>
    <p:sldId id="486" r:id="rId8"/>
    <p:sldId id="524" r:id="rId9"/>
    <p:sldId id="529" r:id="rId10"/>
    <p:sldId id="490" r:id="rId11"/>
    <p:sldId id="491" r:id="rId12"/>
    <p:sldId id="492" r:id="rId13"/>
    <p:sldId id="493" r:id="rId14"/>
    <p:sldId id="528" r:id="rId15"/>
    <p:sldId id="494" r:id="rId16"/>
    <p:sldId id="495" r:id="rId17"/>
    <p:sldId id="496" r:id="rId18"/>
    <p:sldId id="497" r:id="rId19"/>
    <p:sldId id="498" r:id="rId20"/>
    <p:sldId id="523" r:id="rId21"/>
    <p:sldId id="499" r:id="rId22"/>
    <p:sldId id="502" r:id="rId23"/>
    <p:sldId id="503" r:id="rId24"/>
    <p:sldId id="530" r:id="rId25"/>
    <p:sldId id="531" r:id="rId26"/>
    <p:sldId id="532" r:id="rId27"/>
    <p:sldId id="533" r:id="rId28"/>
    <p:sldId id="534" r:id="rId29"/>
    <p:sldId id="535" r:id="rId30"/>
    <p:sldId id="512" r:id="rId31"/>
    <p:sldId id="513" r:id="rId32"/>
    <p:sldId id="506" r:id="rId33"/>
    <p:sldId id="393" r:id="rId34"/>
    <p:sldId id="510" r:id="rId35"/>
    <p:sldId id="511" r:id="rId36"/>
    <p:sldId id="514" r:id="rId37"/>
    <p:sldId id="509" r:id="rId38"/>
    <p:sldId id="545" r:id="rId39"/>
    <p:sldId id="507" r:id="rId40"/>
    <p:sldId id="536" r:id="rId41"/>
    <p:sldId id="386" r:id="rId42"/>
    <p:sldId id="387" r:id="rId43"/>
    <p:sldId id="546" r:id="rId44"/>
    <p:sldId id="526" r:id="rId45"/>
    <p:sldId id="359" r:id="rId46"/>
    <p:sldId id="489" r:id="rId47"/>
    <p:sldId id="543" r:id="rId48"/>
    <p:sldId id="548" r:id="rId49"/>
    <p:sldId id="540" r:id="rId50"/>
    <p:sldId id="515" r:id="rId51"/>
    <p:sldId id="525" r:id="rId52"/>
    <p:sldId id="544" r:id="rId53"/>
    <p:sldId id="516" r:id="rId54"/>
    <p:sldId id="357" r:id="rId55"/>
    <p:sldId id="388" r:id="rId56"/>
    <p:sldId id="541" r:id="rId57"/>
    <p:sldId id="517" r:id="rId58"/>
    <p:sldId id="394" r:id="rId59"/>
    <p:sldId id="395" r:id="rId60"/>
    <p:sldId id="396" r:id="rId61"/>
    <p:sldId id="397" r:id="rId62"/>
    <p:sldId id="398" r:id="rId63"/>
    <p:sldId id="399" r:id="rId64"/>
    <p:sldId id="537" r:id="rId65"/>
    <p:sldId id="538" r:id="rId66"/>
    <p:sldId id="539" r:id="rId67"/>
    <p:sldId id="518" r:id="rId68"/>
    <p:sldId id="542" r:id="rId69"/>
    <p:sldId id="547" r:id="rId70"/>
    <p:sldId id="527" r:id="rId71"/>
    <p:sldId id="520" r:id="rId7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0" autoAdjust="0"/>
    <p:restoredTop sz="94660"/>
  </p:normalViewPr>
  <p:slideViewPr>
    <p:cSldViewPr>
      <p:cViewPr varScale="1">
        <p:scale>
          <a:sx n="78" d="100"/>
          <a:sy n="78" d="100"/>
        </p:scale>
        <p:origin x="978" y="8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9D54C-E564-481F-B8BF-F17413CBB243}" type="datetimeFigureOut">
              <a:rPr lang="en-US" smtClean="0"/>
              <a:t>3/19/2020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A2F02-0CED-478C-AB63-40126C6AE811}" type="slidenum">
              <a:rPr lang="en-US" smtClean="0"/>
              <a:t>‹Nº›</a:t>
            </a:fld>
            <a:endParaRPr lang="en-US"/>
          </a:p>
        </p:txBody>
      </p:sp>
    </p:spTree>
    <p:extLst>
      <p:ext uri="{BB962C8B-B14F-4D97-AF65-F5344CB8AC3E}">
        <p14:creationId xmlns:p14="http://schemas.microsoft.com/office/powerpoint/2010/main" val="4193589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19/03/2020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19/03/2020</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7.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emf"/><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scikit-learn.org/stable/modules/ensemble.html#forest" TargetMode="External"/><Relationship Id="rId2" Type="http://schemas.openxmlformats.org/officeDocument/2006/relationships/hyperlink" Target="https://scikit-learn.org/stable/modules/ensemble.html#bagging"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scikit-learn.org/stable/modules/generated/sklearn.ensemble.BaggingRegressor.html#sklearn.ensemble.BaggingRegressor" TargetMode="External"/><Relationship Id="rId2" Type="http://schemas.openxmlformats.org/officeDocument/2006/relationships/hyperlink" Target="https://scikit-learn.org/stable/modules/generated/sklearn.ensemble.BaggingClassifier.html#sklearn.ensemble.BaggingClassifier"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683568" y="102986"/>
            <a:ext cx="8085615"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b="1" dirty="0"/>
              <a:t>ANÁLISIS DE DATOS ESPACIALES</a:t>
            </a:r>
          </a:p>
          <a:p>
            <a:pPr algn="r"/>
            <a:endParaRPr lang="es-CO" b="1" dirty="0"/>
          </a:p>
          <a:p>
            <a:pPr algn="r"/>
            <a:endParaRPr lang="es-CO" sz="1400" b="1" dirty="0"/>
          </a:p>
          <a:p>
            <a:pPr algn="r"/>
            <a:r>
              <a:rPr lang="es-CO" sz="3200" b="1" dirty="0"/>
              <a:t>EDIER V. ARISTIZÁBAL G.</a:t>
            </a:r>
          </a:p>
          <a:p>
            <a:pPr algn="r">
              <a:lnSpc>
                <a:spcPct val="150000"/>
              </a:lnSpc>
            </a:pPr>
            <a:r>
              <a:rPr lang="es-CO" sz="1800" dirty="0"/>
              <a:t>Ing. Geólogo (Universidad Nacional de Colombia)</a:t>
            </a:r>
          </a:p>
          <a:p>
            <a:pPr algn="r">
              <a:lnSpc>
                <a:spcPct val="150000"/>
              </a:lnSpc>
            </a:pPr>
            <a:r>
              <a:rPr lang="es-CO" sz="1800" dirty="0"/>
              <a:t>Esp. en Gestión de Riesgos Geológicos (Universidad de Ginebra – Suiza)</a:t>
            </a:r>
          </a:p>
          <a:p>
            <a:pPr algn="r">
              <a:lnSpc>
                <a:spcPct val="150000"/>
              </a:lnSpc>
            </a:pPr>
            <a:r>
              <a:rPr lang="es-CO" sz="1800" dirty="0" err="1"/>
              <a:t>MSc</a:t>
            </a:r>
            <a:r>
              <a:rPr lang="es-CO" sz="1800" dirty="0"/>
              <a:t>. en </a:t>
            </a:r>
            <a:r>
              <a:rPr lang="es-CO" sz="1800" dirty="0" err="1"/>
              <a:t>Geociencias</a:t>
            </a:r>
            <a:r>
              <a:rPr lang="es-CO" sz="1800" dirty="0"/>
              <a:t> (Universidad de Shimane – Japón)</a:t>
            </a:r>
          </a:p>
          <a:p>
            <a:pPr algn="r">
              <a:lnSpc>
                <a:spcPct val="150000"/>
              </a:lnSpc>
            </a:pPr>
            <a:r>
              <a:rPr lang="es-CO" sz="1800" dirty="0"/>
              <a:t>PhD. en Ingeniería (Universidad Nacional de Colombia)</a:t>
            </a:r>
          </a:p>
          <a:p>
            <a:pPr algn="r">
              <a:lnSpc>
                <a:spcPct val="150000"/>
              </a:lnSpc>
            </a:pPr>
            <a:endParaRPr lang="es-CO" sz="1800" dirty="0"/>
          </a:p>
          <a:p>
            <a:pPr algn="r">
              <a:lnSpc>
                <a:spcPct val="150000"/>
              </a:lnSpc>
            </a:pPr>
            <a:r>
              <a:rPr lang="es-CO" sz="1800" dirty="0"/>
              <a:t>Universidad Nacional de Colombia</a:t>
            </a:r>
          </a:p>
          <a:p>
            <a:pPr algn="r">
              <a:lnSpc>
                <a:spcPct val="150000"/>
              </a:lnSpc>
            </a:pPr>
            <a:r>
              <a:rPr lang="es-CO" sz="1800" dirty="0"/>
              <a:t>Facultad de Minas</a:t>
            </a:r>
          </a:p>
          <a:p>
            <a:pPr algn="r">
              <a:lnSpc>
                <a:spcPct val="150000"/>
              </a:lnSpc>
            </a:pPr>
            <a:r>
              <a:rPr lang="es-CO" sz="1800" dirty="0"/>
              <a:t>Departamento de </a:t>
            </a:r>
            <a:r>
              <a:rPr lang="es-CO" sz="1800" dirty="0" err="1"/>
              <a:t>Geociencias</a:t>
            </a:r>
            <a:endParaRPr lang="es-CO" sz="1800" dirty="0"/>
          </a:p>
          <a:p>
            <a:pPr algn="r"/>
            <a:endParaRPr lang="es-CO" sz="1800" b="1" dirty="0"/>
          </a:p>
          <a:p>
            <a:pPr algn="r"/>
            <a:endParaRPr lang="es-CO" sz="180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1360246" y="4197550"/>
            <a:ext cx="3021263" cy="1605552"/>
          </a:xfrm>
          <a:prstGeom prst="rect">
            <a:avLst/>
          </a:prstGeom>
        </p:spPr>
      </p:pic>
    </p:spTree>
    <p:extLst>
      <p:ext uri="{BB962C8B-B14F-4D97-AF65-F5344CB8AC3E}">
        <p14:creationId xmlns:p14="http://schemas.microsoft.com/office/powerpoint/2010/main" val="1082005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000/1*M15RZMSk8nGEyOnD8haF-A.png">
            <a:extLst>
              <a:ext uri="{FF2B5EF4-FFF2-40B4-BE49-F238E27FC236}">
                <a16:creationId xmlns:a16="http://schemas.microsoft.com/office/drawing/2014/main" id="{C1AC491D-D185-470D-A206-C1398011F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420888"/>
            <a:ext cx="6069964" cy="4297320"/>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9145F6B1-AE24-46B6-81B4-196AE73163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1EE7B756-40F2-434D-9364-97036D44143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7CA75132-5053-4E0D-80FC-C9174ADB4C54}"/>
              </a:ext>
            </a:extLst>
          </p:cNvPr>
          <p:cNvSpPr txBox="1"/>
          <p:nvPr/>
        </p:nvSpPr>
        <p:spPr>
          <a:xfrm>
            <a:off x="99062" y="116632"/>
            <a:ext cx="1589474" cy="523220"/>
          </a:xfrm>
          <a:prstGeom prst="rect">
            <a:avLst/>
          </a:prstGeom>
          <a:noFill/>
        </p:spPr>
        <p:txBody>
          <a:bodyPr wrap="none" rtlCol="0">
            <a:spAutoFit/>
          </a:bodyPr>
          <a:lstStyle/>
          <a:p>
            <a:r>
              <a:rPr lang="es-CO" sz="2800" b="1" dirty="0"/>
              <a:t>ENTROPY</a:t>
            </a:r>
          </a:p>
        </p:txBody>
      </p:sp>
      <p:pic>
        <p:nvPicPr>
          <p:cNvPr id="2" name="Imagen 1"/>
          <p:cNvPicPr>
            <a:picLocks noChangeAspect="1"/>
          </p:cNvPicPr>
          <p:nvPr/>
        </p:nvPicPr>
        <p:blipFill rotWithShape="1">
          <a:blip r:embed="rId4"/>
          <a:srcRect t="47030"/>
          <a:stretch/>
        </p:blipFill>
        <p:spPr>
          <a:xfrm>
            <a:off x="1457867" y="1104021"/>
            <a:ext cx="6183469" cy="832602"/>
          </a:xfrm>
          <a:prstGeom prst="rect">
            <a:avLst/>
          </a:prstGeom>
        </p:spPr>
      </p:pic>
      <p:sp>
        <p:nvSpPr>
          <p:cNvPr id="6" name="CuadroTexto 5"/>
          <p:cNvSpPr txBox="1"/>
          <p:nvPr/>
        </p:nvSpPr>
        <p:spPr>
          <a:xfrm>
            <a:off x="7268731" y="2420888"/>
            <a:ext cx="1472967" cy="923330"/>
          </a:xfrm>
          <a:prstGeom prst="rect">
            <a:avLst/>
          </a:prstGeom>
          <a:noFill/>
        </p:spPr>
        <p:txBody>
          <a:bodyPr wrap="none" rtlCol="0">
            <a:spAutoFit/>
          </a:bodyPr>
          <a:lstStyle/>
          <a:p>
            <a:r>
              <a:rPr lang="es-CO" dirty="0"/>
              <a:t>Max </a:t>
            </a:r>
            <a:r>
              <a:rPr lang="es-CO" dirty="0">
                <a:sym typeface="Wingdings" panose="05000000000000000000" pitchFamily="2" charset="2"/>
              </a:rPr>
              <a:t> </a:t>
            </a:r>
            <a:r>
              <a:rPr lang="es-CO" dirty="0"/>
              <a:t>log</a:t>
            </a:r>
            <a:r>
              <a:rPr lang="es-CO" baseline="-25000" dirty="0"/>
              <a:t>2</a:t>
            </a:r>
            <a:r>
              <a:rPr lang="es-CO" dirty="0"/>
              <a:t> C</a:t>
            </a:r>
          </a:p>
          <a:p>
            <a:endParaRPr lang="es-CO" dirty="0"/>
          </a:p>
          <a:p>
            <a:r>
              <a:rPr lang="es-CO" dirty="0"/>
              <a:t>C: # clases</a:t>
            </a:r>
          </a:p>
        </p:txBody>
      </p:sp>
    </p:spTree>
    <p:extLst>
      <p:ext uri="{BB962C8B-B14F-4D97-AF65-F5344CB8AC3E}">
        <p14:creationId xmlns:p14="http://schemas.microsoft.com/office/powerpoint/2010/main" val="2282377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000/1*SxlOJa4I6ZL52zMuKAhMCQ.png">
            <a:extLst>
              <a:ext uri="{FF2B5EF4-FFF2-40B4-BE49-F238E27FC236}">
                <a16:creationId xmlns:a16="http://schemas.microsoft.com/office/drawing/2014/main" id="{5DF93292-7E3C-419D-AE45-3D28D82AF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781050"/>
            <a:ext cx="7696200" cy="5295900"/>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0CE59662-536F-490D-8FCB-4BF046EBE7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A9204998-7369-4E58-815B-41FE240E5F5B}"/>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6EF5F4EB-1609-4A09-A6D5-17A6B173A2DA}"/>
              </a:ext>
            </a:extLst>
          </p:cNvPr>
          <p:cNvSpPr txBox="1"/>
          <p:nvPr/>
        </p:nvSpPr>
        <p:spPr>
          <a:xfrm>
            <a:off x="99062" y="116632"/>
            <a:ext cx="1589474" cy="523220"/>
          </a:xfrm>
          <a:prstGeom prst="rect">
            <a:avLst/>
          </a:prstGeom>
          <a:noFill/>
        </p:spPr>
        <p:txBody>
          <a:bodyPr wrap="none" rtlCol="0">
            <a:spAutoFit/>
          </a:bodyPr>
          <a:lstStyle/>
          <a:p>
            <a:r>
              <a:rPr lang="es-CO" sz="2800" b="1" dirty="0" err="1"/>
              <a:t>ENTROPY</a:t>
            </a:r>
            <a:endParaRPr lang="es-CO" sz="2800" b="1" dirty="0"/>
          </a:p>
        </p:txBody>
      </p:sp>
    </p:spTree>
    <p:extLst>
      <p:ext uri="{BB962C8B-B14F-4D97-AF65-F5344CB8AC3E}">
        <p14:creationId xmlns:p14="http://schemas.microsoft.com/office/powerpoint/2010/main" val="245900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1400/0*M9B9REieNFo8MVpp">
            <a:extLst>
              <a:ext uri="{FF2B5EF4-FFF2-40B4-BE49-F238E27FC236}">
                <a16:creationId xmlns:a16="http://schemas.microsoft.com/office/drawing/2014/main" id="{4F2A0FEE-A5CA-4A41-8CA9-8DB1DABC4D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0016" y="2420888"/>
            <a:ext cx="4283968" cy="2160577"/>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E6E3CD82-9256-4371-AB65-74196DDCBA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441F43DB-6EA4-43DA-8C79-BDDA4412C98C}"/>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FD034F36-79C0-45CC-8277-898612180A5F}"/>
              </a:ext>
            </a:extLst>
          </p:cNvPr>
          <p:cNvSpPr txBox="1"/>
          <p:nvPr/>
        </p:nvSpPr>
        <p:spPr>
          <a:xfrm>
            <a:off x="99062" y="116632"/>
            <a:ext cx="1589474" cy="523220"/>
          </a:xfrm>
          <a:prstGeom prst="rect">
            <a:avLst/>
          </a:prstGeom>
          <a:noFill/>
        </p:spPr>
        <p:txBody>
          <a:bodyPr wrap="none" rtlCol="0">
            <a:spAutoFit/>
          </a:bodyPr>
          <a:lstStyle/>
          <a:p>
            <a:r>
              <a:rPr lang="es-CO" sz="2800" b="1" dirty="0" err="1"/>
              <a:t>ENTROPY</a:t>
            </a:r>
            <a:endParaRPr lang="es-CO" sz="2800" b="1" dirty="0"/>
          </a:p>
        </p:txBody>
      </p:sp>
      <p:pic>
        <p:nvPicPr>
          <p:cNvPr id="6" name="Imagen 5"/>
          <p:cNvPicPr>
            <a:picLocks noChangeAspect="1"/>
          </p:cNvPicPr>
          <p:nvPr/>
        </p:nvPicPr>
        <p:blipFill rotWithShape="1">
          <a:blip r:embed="rId4"/>
          <a:srcRect t="51611" r="48761" b="30064"/>
          <a:stretch/>
        </p:blipFill>
        <p:spPr>
          <a:xfrm>
            <a:off x="2843808" y="1052736"/>
            <a:ext cx="3168352" cy="288032"/>
          </a:xfrm>
          <a:prstGeom prst="rect">
            <a:avLst/>
          </a:prstGeom>
        </p:spPr>
      </p:pic>
      <p:cxnSp>
        <p:nvCxnSpPr>
          <p:cNvPr id="7" name="Conector recto de flecha 6"/>
          <p:cNvCxnSpPr/>
          <p:nvPr/>
        </p:nvCxnSpPr>
        <p:spPr>
          <a:xfrm flipH="1">
            <a:off x="3563888" y="1340768"/>
            <a:ext cx="432048"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Conector recto de flecha 8"/>
          <p:cNvCxnSpPr/>
          <p:nvPr/>
        </p:nvCxnSpPr>
        <p:spPr>
          <a:xfrm>
            <a:off x="5148064" y="1340768"/>
            <a:ext cx="360040" cy="432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CuadroTexto 10"/>
          <p:cNvSpPr txBox="1"/>
          <p:nvPr/>
        </p:nvSpPr>
        <p:spPr>
          <a:xfrm>
            <a:off x="2822689" y="1760524"/>
            <a:ext cx="1335622" cy="276999"/>
          </a:xfrm>
          <a:prstGeom prst="rect">
            <a:avLst/>
          </a:prstGeom>
          <a:noFill/>
        </p:spPr>
        <p:txBody>
          <a:bodyPr wrap="none" rtlCol="0">
            <a:spAutoFit/>
          </a:bodyPr>
          <a:lstStyle/>
          <a:p>
            <a:r>
              <a:rPr lang="es-CO" sz="1200" i="1" dirty="0"/>
              <a:t>Probabilidad del Si</a:t>
            </a:r>
          </a:p>
        </p:txBody>
      </p:sp>
      <p:sp>
        <p:nvSpPr>
          <p:cNvPr id="13" name="CuadroTexto 12"/>
          <p:cNvSpPr txBox="1"/>
          <p:nvPr/>
        </p:nvSpPr>
        <p:spPr>
          <a:xfrm>
            <a:off x="5004048" y="1753593"/>
            <a:ext cx="1409360" cy="276999"/>
          </a:xfrm>
          <a:prstGeom prst="rect">
            <a:avLst/>
          </a:prstGeom>
          <a:noFill/>
        </p:spPr>
        <p:txBody>
          <a:bodyPr wrap="none" rtlCol="0">
            <a:spAutoFit/>
          </a:bodyPr>
          <a:lstStyle/>
          <a:p>
            <a:r>
              <a:rPr lang="es-CO" sz="1200" i="1" dirty="0"/>
              <a:t>Probabilidad del No</a:t>
            </a:r>
          </a:p>
        </p:txBody>
      </p:sp>
    </p:spTree>
    <p:extLst>
      <p:ext uri="{BB962C8B-B14F-4D97-AF65-F5344CB8AC3E}">
        <p14:creationId xmlns:p14="http://schemas.microsoft.com/office/powerpoint/2010/main" val="7773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iro.medium.com/max/1400/0*Wh34NlVsfsiwAG3Z">
            <a:extLst>
              <a:ext uri="{FF2B5EF4-FFF2-40B4-BE49-F238E27FC236}">
                <a16:creationId xmlns:a16="http://schemas.microsoft.com/office/drawing/2014/main" id="{C4AC745E-2EBA-4B8F-9D40-E7B71B78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745541"/>
            <a:ext cx="6156176" cy="43713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iro.medium.com/max/1400/0*ZfqGTYc9hAY9DDqb">
            <a:extLst>
              <a:ext uri="{FF2B5EF4-FFF2-40B4-BE49-F238E27FC236}">
                <a16:creationId xmlns:a16="http://schemas.microsoft.com/office/drawing/2014/main" id="{417E88C3-239A-4445-A0F5-557E786754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746907"/>
            <a:ext cx="4824536" cy="19122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E09DC22E-EC40-4C09-9698-1CB5720C58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58378485-24F9-438F-84EB-6E755F27BAF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E98C99DE-3869-4B11-827D-D4305E296A3E}"/>
              </a:ext>
            </a:extLst>
          </p:cNvPr>
          <p:cNvSpPr txBox="1"/>
          <p:nvPr/>
        </p:nvSpPr>
        <p:spPr>
          <a:xfrm>
            <a:off x="99062" y="116632"/>
            <a:ext cx="1589474" cy="523220"/>
          </a:xfrm>
          <a:prstGeom prst="rect">
            <a:avLst/>
          </a:prstGeom>
          <a:noFill/>
        </p:spPr>
        <p:txBody>
          <a:bodyPr wrap="none" rtlCol="0">
            <a:spAutoFit/>
          </a:bodyPr>
          <a:lstStyle/>
          <a:p>
            <a:r>
              <a:rPr lang="es-CO" sz="2800" b="1" dirty="0" err="1"/>
              <a:t>ENTROPY</a:t>
            </a:r>
            <a:endParaRPr lang="es-CO" sz="2800" b="1" dirty="0"/>
          </a:p>
        </p:txBody>
      </p:sp>
    </p:spTree>
    <p:extLst>
      <p:ext uri="{BB962C8B-B14F-4D97-AF65-F5344CB8AC3E}">
        <p14:creationId xmlns:p14="http://schemas.microsoft.com/office/powerpoint/2010/main" val="184455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000/1*M15RZMSk8nGEyOnD8haF-A.png">
            <a:extLst>
              <a:ext uri="{FF2B5EF4-FFF2-40B4-BE49-F238E27FC236}">
                <a16:creationId xmlns:a16="http://schemas.microsoft.com/office/drawing/2014/main" id="{C1AC491D-D185-470D-A206-C1398011F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807737"/>
            <a:ext cx="6305086" cy="446377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9145F6B1-AE24-46B6-81B4-196AE73163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1EE7B756-40F2-434D-9364-97036D44143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7CA75132-5053-4E0D-80FC-C9174ADB4C54}"/>
              </a:ext>
            </a:extLst>
          </p:cNvPr>
          <p:cNvSpPr txBox="1"/>
          <p:nvPr/>
        </p:nvSpPr>
        <p:spPr>
          <a:xfrm>
            <a:off x="99062" y="116632"/>
            <a:ext cx="2665089" cy="523220"/>
          </a:xfrm>
          <a:prstGeom prst="rect">
            <a:avLst/>
          </a:prstGeom>
          <a:noFill/>
        </p:spPr>
        <p:txBody>
          <a:bodyPr wrap="none" rtlCol="0">
            <a:spAutoFit/>
          </a:bodyPr>
          <a:lstStyle/>
          <a:p>
            <a:r>
              <a:rPr lang="es-CO" sz="2800" b="1" dirty="0"/>
              <a:t>GINI &amp; ENTROPY</a:t>
            </a:r>
          </a:p>
        </p:txBody>
      </p:sp>
      <p:sp>
        <p:nvSpPr>
          <p:cNvPr id="7" name="Rectangle 2">
            <a:extLst>
              <a:ext uri="{FF2B5EF4-FFF2-40B4-BE49-F238E27FC236}">
                <a16:creationId xmlns:a16="http://schemas.microsoft.com/office/drawing/2014/main" id="{F4790B1E-1B52-42D5-8B88-85F6A83B969C}"/>
              </a:ext>
            </a:extLst>
          </p:cNvPr>
          <p:cNvSpPr/>
          <p:nvPr/>
        </p:nvSpPr>
        <p:spPr>
          <a:xfrm>
            <a:off x="467544" y="5013176"/>
            <a:ext cx="8208912" cy="1754326"/>
          </a:xfrm>
          <a:prstGeom prst="rect">
            <a:avLst/>
          </a:prstGeom>
        </p:spPr>
        <p:txBody>
          <a:bodyPr wrap="square">
            <a:spAutoFit/>
          </a:bodyPr>
          <a:lstStyle/>
          <a:p>
            <a:pPr algn="just"/>
            <a:endParaRPr lang="en-US" b="0" i="0" dirty="0">
              <a:effectLst/>
              <a:latin typeface="medium-content-serif-font"/>
            </a:endParaRPr>
          </a:p>
          <a:p>
            <a:pPr algn="just"/>
            <a:r>
              <a:rPr lang="en-US" b="1" dirty="0"/>
              <a:t>Information Gain</a:t>
            </a:r>
          </a:p>
          <a:p>
            <a:pPr algn="just"/>
            <a:r>
              <a:rPr lang="en-US" dirty="0"/>
              <a:t>Information gain is another metric which tells us how much a question </a:t>
            </a:r>
            <a:r>
              <a:rPr lang="en-US" i="1" dirty="0"/>
              <a:t>unmixes </a:t>
            </a:r>
            <a:r>
              <a:rPr lang="en-US" dirty="0"/>
              <a:t>the labels at a node. Mathematically it is just a difference between impurity values before splitting the data at a node and the weighted average of the impurity after the split. </a:t>
            </a:r>
          </a:p>
          <a:p>
            <a:pPr algn="just"/>
            <a:endParaRPr lang="en-US" b="0" i="0" dirty="0">
              <a:effectLst/>
              <a:latin typeface="medium-content-serif-font"/>
            </a:endParaRPr>
          </a:p>
        </p:txBody>
      </p:sp>
    </p:spTree>
    <p:extLst>
      <p:ext uri="{BB962C8B-B14F-4D97-AF65-F5344CB8AC3E}">
        <p14:creationId xmlns:p14="http://schemas.microsoft.com/office/powerpoint/2010/main" val="3623134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iro.medium.com/max/1000/1*zMu0UClotNXljrjqmyRIHA.png">
            <a:extLst>
              <a:ext uri="{FF2B5EF4-FFF2-40B4-BE49-F238E27FC236}">
                <a16:creationId xmlns:a16="http://schemas.microsoft.com/office/drawing/2014/main" id="{8CB0B689-2EAF-4824-A730-46BB88C80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358" y="692696"/>
            <a:ext cx="6265205" cy="616530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9D9226A4-5660-47E9-B592-35AEABA4C2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F75642D6-F214-47D3-8920-738B459A45E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CF549DE2-FDB0-43AA-9A97-17CBD4730016}"/>
              </a:ext>
            </a:extLst>
          </p:cNvPr>
          <p:cNvSpPr txBox="1"/>
          <p:nvPr/>
        </p:nvSpPr>
        <p:spPr>
          <a:xfrm>
            <a:off x="99062" y="116632"/>
            <a:ext cx="1589474" cy="523220"/>
          </a:xfrm>
          <a:prstGeom prst="rect">
            <a:avLst/>
          </a:prstGeom>
          <a:noFill/>
        </p:spPr>
        <p:txBody>
          <a:bodyPr wrap="none" rtlCol="0">
            <a:spAutoFit/>
          </a:bodyPr>
          <a:lstStyle/>
          <a:p>
            <a:r>
              <a:rPr lang="es-CO" sz="2800" b="1" dirty="0" err="1"/>
              <a:t>ENTROPY</a:t>
            </a:r>
            <a:endParaRPr lang="es-CO" sz="2800" b="1" dirty="0"/>
          </a:p>
        </p:txBody>
      </p:sp>
    </p:spTree>
    <p:extLst>
      <p:ext uri="{BB962C8B-B14F-4D97-AF65-F5344CB8AC3E}">
        <p14:creationId xmlns:p14="http://schemas.microsoft.com/office/powerpoint/2010/main" val="1398181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iro.medium.com/max/1400/0*nEYAL8ICRZuD0TgZ">
            <a:extLst>
              <a:ext uri="{FF2B5EF4-FFF2-40B4-BE49-F238E27FC236}">
                <a16:creationId xmlns:a16="http://schemas.microsoft.com/office/drawing/2014/main" id="{808CA10C-1D49-415C-8513-205BF4420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073" y="620688"/>
            <a:ext cx="5672777" cy="623731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DD8E72C0-97A2-41A3-AC28-D1FEBAC69A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385D0408-60EE-4AA9-9F11-A8B50150802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1591A0D1-2897-4855-892E-638F435BA86C}"/>
              </a:ext>
            </a:extLst>
          </p:cNvPr>
          <p:cNvSpPr txBox="1"/>
          <p:nvPr/>
        </p:nvSpPr>
        <p:spPr>
          <a:xfrm>
            <a:off x="99062" y="116632"/>
            <a:ext cx="1589474" cy="523220"/>
          </a:xfrm>
          <a:prstGeom prst="rect">
            <a:avLst/>
          </a:prstGeom>
          <a:noFill/>
        </p:spPr>
        <p:txBody>
          <a:bodyPr wrap="none" rtlCol="0">
            <a:spAutoFit/>
          </a:bodyPr>
          <a:lstStyle/>
          <a:p>
            <a:r>
              <a:rPr lang="es-CO" sz="2800" b="1" dirty="0" err="1"/>
              <a:t>ENTROPY</a:t>
            </a:r>
            <a:endParaRPr lang="es-CO" sz="2800" b="1" dirty="0"/>
          </a:p>
        </p:txBody>
      </p:sp>
      <p:sp>
        <p:nvSpPr>
          <p:cNvPr id="2" name="Rectángulo 1"/>
          <p:cNvSpPr/>
          <p:nvPr/>
        </p:nvSpPr>
        <p:spPr>
          <a:xfrm>
            <a:off x="1688536" y="5157192"/>
            <a:ext cx="5763784" cy="1700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0203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miro.medium.com/max/1000/1*JaCz5L8AGreiPza3BLqF3Q.png">
            <a:extLst>
              <a:ext uri="{FF2B5EF4-FFF2-40B4-BE49-F238E27FC236}">
                <a16:creationId xmlns:a16="http://schemas.microsoft.com/office/drawing/2014/main" id="{F79DC131-491E-45D6-8DDC-FDBBD34A5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217" y="364016"/>
            <a:ext cx="8389565" cy="649398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46C3069A-94D2-40A7-A716-2D325E0AC6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67FD23CC-3DC5-44EA-A850-B7EA60097FB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9C53F3C5-FB61-4874-8BFA-E17EB33A5E8F}"/>
              </a:ext>
            </a:extLst>
          </p:cNvPr>
          <p:cNvSpPr txBox="1"/>
          <p:nvPr/>
        </p:nvSpPr>
        <p:spPr>
          <a:xfrm>
            <a:off x="99062" y="116632"/>
            <a:ext cx="1589474" cy="523220"/>
          </a:xfrm>
          <a:prstGeom prst="rect">
            <a:avLst/>
          </a:prstGeom>
          <a:noFill/>
        </p:spPr>
        <p:txBody>
          <a:bodyPr wrap="none" rtlCol="0">
            <a:spAutoFit/>
          </a:bodyPr>
          <a:lstStyle/>
          <a:p>
            <a:r>
              <a:rPr lang="es-CO" sz="2800" b="1" dirty="0" err="1"/>
              <a:t>ENTROPY</a:t>
            </a:r>
            <a:endParaRPr lang="es-CO" sz="2800" b="1" dirty="0"/>
          </a:p>
        </p:txBody>
      </p:sp>
    </p:spTree>
    <p:extLst>
      <p:ext uri="{BB962C8B-B14F-4D97-AF65-F5344CB8AC3E}">
        <p14:creationId xmlns:p14="http://schemas.microsoft.com/office/powerpoint/2010/main" val="2998278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miro.medium.com/max/1400/0*D9FPtEBYc5nxppU7">
            <a:extLst>
              <a:ext uri="{FF2B5EF4-FFF2-40B4-BE49-F238E27FC236}">
                <a16:creationId xmlns:a16="http://schemas.microsoft.com/office/drawing/2014/main" id="{764190AE-6CE1-4FFB-B48C-3A34550B2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579" y="476672"/>
            <a:ext cx="6701871" cy="638132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EBFB333B-7A68-453C-A24A-FECD103A92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CB187CDA-0F97-4A55-BE95-3AAC9AD6979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88B07223-AE7D-4916-B12F-DAFEB3984FD1}"/>
              </a:ext>
            </a:extLst>
          </p:cNvPr>
          <p:cNvSpPr txBox="1"/>
          <p:nvPr/>
        </p:nvSpPr>
        <p:spPr>
          <a:xfrm>
            <a:off x="99062" y="116632"/>
            <a:ext cx="1589474" cy="523220"/>
          </a:xfrm>
          <a:prstGeom prst="rect">
            <a:avLst/>
          </a:prstGeom>
          <a:noFill/>
        </p:spPr>
        <p:txBody>
          <a:bodyPr wrap="none" rtlCol="0">
            <a:spAutoFit/>
          </a:bodyPr>
          <a:lstStyle/>
          <a:p>
            <a:r>
              <a:rPr lang="es-CO" sz="2800" b="1" dirty="0" err="1"/>
              <a:t>ENTROPY</a:t>
            </a:r>
            <a:endParaRPr lang="es-CO" sz="2800" b="1" dirty="0"/>
          </a:p>
        </p:txBody>
      </p:sp>
      <p:sp>
        <p:nvSpPr>
          <p:cNvPr id="6" name="Rectángulo 5"/>
          <p:cNvSpPr/>
          <p:nvPr/>
        </p:nvSpPr>
        <p:spPr>
          <a:xfrm>
            <a:off x="1187624" y="5157192"/>
            <a:ext cx="5763784" cy="1700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85063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B7FC2E-1B62-4CDD-A47A-F77F06BAF1A3}"/>
              </a:ext>
            </a:extLst>
          </p:cNvPr>
          <p:cNvSpPr/>
          <p:nvPr/>
        </p:nvSpPr>
        <p:spPr>
          <a:xfrm>
            <a:off x="323528" y="1052736"/>
            <a:ext cx="8496944" cy="1477328"/>
          </a:xfrm>
          <a:prstGeom prst="rect">
            <a:avLst/>
          </a:prstGeom>
        </p:spPr>
        <p:txBody>
          <a:bodyPr wrap="square">
            <a:spAutoFit/>
          </a:bodyPr>
          <a:lstStyle/>
          <a:p>
            <a:pPr algn="just"/>
            <a:r>
              <a:rPr lang="en-US" dirty="0">
                <a:latin typeface="medium-content-serif-font"/>
              </a:rPr>
              <a:t>The information gain from feature Balance is almost 3 times more than the information gain from Residence! </a:t>
            </a:r>
          </a:p>
          <a:p>
            <a:pPr algn="just"/>
            <a:endParaRPr lang="en-US" dirty="0">
              <a:latin typeface="medium-content-serif-font"/>
            </a:endParaRPr>
          </a:p>
          <a:p>
            <a:pPr algn="just"/>
            <a:r>
              <a:rPr lang="en-US" dirty="0">
                <a:latin typeface="medium-content-serif-font"/>
              </a:rPr>
              <a:t>If you go back and take a look at the graphs you can see that the child nodes from splitting on Balance do seem purer than those of Residence. </a:t>
            </a:r>
            <a:endParaRPr lang="en-US" dirty="0"/>
          </a:p>
        </p:txBody>
      </p:sp>
      <p:pic>
        <p:nvPicPr>
          <p:cNvPr id="3" name="6 Imagen">
            <a:extLst>
              <a:ext uri="{FF2B5EF4-FFF2-40B4-BE49-F238E27FC236}">
                <a16:creationId xmlns:a16="http://schemas.microsoft.com/office/drawing/2014/main" id="{35F31A2B-1322-4B7F-AAC1-1AC44110C6C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BE6A5B5E-BFD3-4F4E-8F4D-E0EB31B186F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106CAC20-6875-4DF7-9E2A-87CE86C442E7}"/>
              </a:ext>
            </a:extLst>
          </p:cNvPr>
          <p:cNvSpPr txBox="1"/>
          <p:nvPr/>
        </p:nvSpPr>
        <p:spPr>
          <a:xfrm>
            <a:off x="99062" y="116632"/>
            <a:ext cx="3244543" cy="523220"/>
          </a:xfrm>
          <a:prstGeom prst="rect">
            <a:avLst/>
          </a:prstGeom>
          <a:noFill/>
        </p:spPr>
        <p:txBody>
          <a:bodyPr wrap="none" rtlCol="0">
            <a:spAutoFit/>
          </a:bodyPr>
          <a:lstStyle/>
          <a:p>
            <a:r>
              <a:rPr lang="es-CO" sz="2800" b="1" dirty="0"/>
              <a:t>INFORMATION GAIN</a:t>
            </a:r>
          </a:p>
        </p:txBody>
      </p:sp>
      <p:pic>
        <p:nvPicPr>
          <p:cNvPr id="6" name="Picture 2" descr="https://miro.medium.com/max/1400/0*D9FPtEBYc5nxppU7">
            <a:extLst>
              <a:ext uri="{FF2B5EF4-FFF2-40B4-BE49-F238E27FC236}">
                <a16:creationId xmlns:a16="http://schemas.microsoft.com/office/drawing/2014/main" id="{764190AE-6CE1-4FFB-B48C-3A34550B2EE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2219"/>
          <a:stretch/>
        </p:blipFill>
        <p:spPr bwMode="auto">
          <a:xfrm>
            <a:off x="5142176" y="5229200"/>
            <a:ext cx="4524145" cy="11967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miro.medium.com/max/1400/0*nEYAL8ICRZuD0TgZ">
            <a:extLst>
              <a:ext uri="{FF2B5EF4-FFF2-40B4-BE49-F238E27FC236}">
                <a16:creationId xmlns:a16="http://schemas.microsoft.com/office/drawing/2014/main" id="{808CA10C-1D49-415C-8513-205BF44206B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5041"/>
          <a:stretch/>
        </p:blipFill>
        <p:spPr bwMode="auto">
          <a:xfrm>
            <a:off x="323528" y="5301257"/>
            <a:ext cx="4360831" cy="119675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4186329" y="4653136"/>
            <a:ext cx="395749" cy="369332"/>
          </a:xfrm>
          <a:prstGeom prst="rect">
            <a:avLst/>
          </a:prstGeom>
          <a:noFill/>
        </p:spPr>
        <p:txBody>
          <a:bodyPr wrap="none" rtlCol="0">
            <a:spAutoFit/>
          </a:bodyPr>
          <a:lstStyle/>
          <a:p>
            <a:r>
              <a:rPr lang="es-CO" dirty="0"/>
              <a:t>Vs</a:t>
            </a:r>
          </a:p>
        </p:txBody>
      </p:sp>
      <p:pic>
        <p:nvPicPr>
          <p:cNvPr id="2050" name="Picture 2" descr="https://sebastianraschka.com/images/faq/decisiontree-error-vs-entropy/ig_x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691487"/>
            <a:ext cx="32004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ebastianraschka.com/images/faq/decisiontree-error-vs-entropy/i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580" y="3285496"/>
            <a:ext cx="3514725"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55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BC1A21-3DB4-41FB-8809-DCD65ED603BF}"/>
              </a:ext>
            </a:extLst>
          </p:cNvPr>
          <p:cNvSpPr/>
          <p:nvPr/>
        </p:nvSpPr>
        <p:spPr>
          <a:xfrm>
            <a:off x="539552" y="2636912"/>
            <a:ext cx="8406174" cy="1077218"/>
          </a:xfrm>
          <a:prstGeom prst="rect">
            <a:avLst/>
          </a:prstGeom>
        </p:spPr>
        <p:txBody>
          <a:bodyPr wrap="square">
            <a:spAutoFit/>
          </a:bodyPr>
          <a:lstStyle/>
          <a:p>
            <a:r>
              <a:rPr lang="en-US" sz="3200" b="1" i="1" dirty="0"/>
              <a:t>All models are wrong, but some are useful</a:t>
            </a:r>
            <a:r>
              <a:rPr lang="en-US" sz="3200" dirty="0"/>
              <a:t>. </a:t>
            </a:r>
          </a:p>
          <a:p>
            <a:endParaRPr lang="en-US" sz="1400" dirty="0"/>
          </a:p>
          <a:p>
            <a:pPr algn="r"/>
            <a:r>
              <a:rPr lang="en-US" dirty="0"/>
              <a:t>George Box</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383050"/>
            <a:ext cx="8865426" cy="646331"/>
          </a:xfrm>
          <a:prstGeom prst="rect">
            <a:avLst/>
          </a:prstGeom>
          <a:noFill/>
        </p:spPr>
        <p:txBody>
          <a:bodyPr wrap="square" rtlCol="0">
            <a:spAutoFit/>
          </a:bodyPr>
          <a:lstStyle/>
          <a:p>
            <a:pPr algn="just"/>
            <a:r>
              <a:rPr lang="es-CO" dirty="0"/>
              <a:t>Es la probabilidad de que una muestra aleatoriamente tomada en un nodo sea incorrectamente clasificada.</a:t>
            </a:r>
          </a:p>
        </p:txBody>
      </p:sp>
      <p:pic>
        <p:nvPicPr>
          <p:cNvPr id="6" name="Imagen 5" descr="https://cdn-images-1.medium.com/max/800/1*mcHzG8OjhQ2ryiBH7MBPUA.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8407" y="2060848"/>
            <a:ext cx="3086735" cy="987425"/>
          </a:xfrm>
          <a:prstGeom prst="rect">
            <a:avLst/>
          </a:prstGeom>
          <a:noFill/>
          <a:ln>
            <a:noFill/>
          </a:ln>
        </p:spPr>
      </p:pic>
      <p:pic>
        <p:nvPicPr>
          <p:cNvPr id="7" name="Imagen 6" descr="https://cdn-images-1.medium.com/max/1200/1*uAGS042OxMJ4Ic3k4s313Q.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3510" y="3482062"/>
            <a:ext cx="3360857" cy="234970"/>
          </a:xfrm>
          <a:prstGeom prst="rect">
            <a:avLst/>
          </a:prstGeom>
          <a:noFill/>
          <a:ln>
            <a:noFill/>
          </a:ln>
        </p:spPr>
      </p:pic>
      <p:pic>
        <p:nvPicPr>
          <p:cNvPr id="8" name="Imagen 23" descr="https://cdn-images-1.medium.com/max/800/0*QwJ2oZssAQ2_cchJ">
            <a:extLst>
              <a:ext uri="{FF2B5EF4-FFF2-40B4-BE49-F238E27FC236}">
                <a16:creationId xmlns:a16="http://schemas.microsoft.com/office/drawing/2014/main" id="{34928E07-84C2-40B7-BC41-696E9562AA4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1520" y="3212976"/>
            <a:ext cx="3496310" cy="3358515"/>
          </a:xfrm>
          <a:prstGeom prst="rect">
            <a:avLst/>
          </a:prstGeom>
          <a:noFill/>
          <a:ln>
            <a:noFill/>
          </a:ln>
        </p:spPr>
      </p:pic>
      <p:pic>
        <p:nvPicPr>
          <p:cNvPr id="9" name="Imagen 8" descr="https://cdn-images-1.medium.com/max/1200/1*gdMrk7yEPJLio0d0Sixtkg.png"/>
          <p:cNvPicPr/>
          <p:nvPr/>
        </p:nvPicPr>
        <p:blipFill>
          <a:blip r:embed="rId6">
            <a:extLst>
              <a:ext uri="{28A0092B-C50C-407E-A947-70E740481C1C}">
                <a14:useLocalDpi xmlns:a14="http://schemas.microsoft.com/office/drawing/2010/main" val="0"/>
              </a:ext>
            </a:extLst>
          </a:blip>
          <a:srcRect/>
          <a:stretch>
            <a:fillRect/>
          </a:stretch>
        </p:blipFill>
        <p:spPr bwMode="auto">
          <a:xfrm>
            <a:off x="3972267" y="4365104"/>
            <a:ext cx="4920213" cy="288032"/>
          </a:xfrm>
          <a:prstGeom prst="rect">
            <a:avLst/>
          </a:prstGeom>
          <a:noFill/>
          <a:ln>
            <a:noFill/>
          </a:ln>
        </p:spPr>
      </p:pic>
      <p:sp>
        <p:nvSpPr>
          <p:cNvPr id="10" name="CuadroTexto 9"/>
          <p:cNvSpPr txBox="1"/>
          <p:nvPr/>
        </p:nvSpPr>
        <p:spPr>
          <a:xfrm>
            <a:off x="469282" y="3995772"/>
            <a:ext cx="391454" cy="461665"/>
          </a:xfrm>
          <a:prstGeom prst="rect">
            <a:avLst/>
          </a:prstGeom>
          <a:noFill/>
        </p:spPr>
        <p:txBody>
          <a:bodyPr wrap="none" rtlCol="0">
            <a:spAutoFit/>
          </a:bodyPr>
          <a:lstStyle/>
          <a:p>
            <a:r>
              <a:rPr lang="es-CO" sz="2400" dirty="0"/>
              <a:t>I</a:t>
            </a:r>
            <a:r>
              <a:rPr lang="es-CO" sz="2400" baseline="-25000" dirty="0"/>
              <a:t>G</a:t>
            </a:r>
          </a:p>
        </p:txBody>
      </p:sp>
      <p:cxnSp>
        <p:nvCxnSpPr>
          <p:cNvPr id="12" name="Conector recto de flecha 11"/>
          <p:cNvCxnSpPr/>
          <p:nvPr/>
        </p:nvCxnSpPr>
        <p:spPr>
          <a:xfrm>
            <a:off x="251520" y="3356992"/>
            <a:ext cx="0" cy="194421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CuadroTexto 9">
            <a:extLst>
              <a:ext uri="{FF2B5EF4-FFF2-40B4-BE49-F238E27FC236}">
                <a16:creationId xmlns:a16="http://schemas.microsoft.com/office/drawing/2014/main" id="{94ABF02E-CB35-4CB8-9826-B0329A6EEBAA}"/>
              </a:ext>
            </a:extLst>
          </p:cNvPr>
          <p:cNvSpPr txBox="1"/>
          <p:nvPr/>
        </p:nvSpPr>
        <p:spPr>
          <a:xfrm>
            <a:off x="99062" y="116632"/>
            <a:ext cx="2422458" cy="523220"/>
          </a:xfrm>
          <a:prstGeom prst="rect">
            <a:avLst/>
          </a:prstGeom>
          <a:noFill/>
        </p:spPr>
        <p:txBody>
          <a:bodyPr wrap="none" rtlCol="0">
            <a:spAutoFit/>
          </a:bodyPr>
          <a:lstStyle/>
          <a:p>
            <a:r>
              <a:rPr lang="es-CO" sz="2800" b="1" dirty="0"/>
              <a:t>GINI IMPURITY</a:t>
            </a:r>
          </a:p>
        </p:txBody>
      </p:sp>
      <p:sp>
        <p:nvSpPr>
          <p:cNvPr id="14" name="Rectangle 2">
            <a:extLst>
              <a:ext uri="{FF2B5EF4-FFF2-40B4-BE49-F238E27FC236}">
                <a16:creationId xmlns:a16="http://schemas.microsoft.com/office/drawing/2014/main" id="{04772108-265C-4B7E-B786-1B1CE5814D2B}"/>
              </a:ext>
            </a:extLst>
          </p:cNvPr>
          <p:cNvSpPr/>
          <p:nvPr/>
        </p:nvSpPr>
        <p:spPr>
          <a:xfrm>
            <a:off x="97428" y="871389"/>
            <a:ext cx="6696744"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CART (</a:t>
            </a:r>
            <a:r>
              <a:rPr lang="en-US" b="1" dirty="0">
                <a:latin typeface="Arial" panose="020B0604020202020204" pitchFamily="34" charset="0"/>
                <a:cs typeface="Arial" panose="020B0604020202020204" pitchFamily="34" charset="0"/>
              </a:rPr>
              <a:t>C</a:t>
            </a:r>
            <a:r>
              <a:rPr lang="en-US" dirty="0">
                <a:latin typeface="Arial" panose="020B0604020202020204" pitchFamily="34" charset="0"/>
                <a:cs typeface="Arial" panose="020B0604020202020204" pitchFamily="34" charset="0"/>
              </a:rPr>
              <a:t>lassification </a:t>
            </a:r>
            <a:r>
              <a:rPr lang="en-US" b="1"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nd </a:t>
            </a:r>
            <a:r>
              <a:rPr lang="en-US" b="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egression </a:t>
            </a:r>
            <a:r>
              <a:rPr lang="en-US" b="1" dirty="0">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rees).</a:t>
            </a:r>
            <a:endParaRPr lang="en-US" dirty="0"/>
          </a:p>
        </p:txBody>
      </p:sp>
      <p:sp>
        <p:nvSpPr>
          <p:cNvPr id="4" name="Rectángulo 3"/>
          <p:cNvSpPr/>
          <p:nvPr/>
        </p:nvSpPr>
        <p:spPr>
          <a:xfrm>
            <a:off x="3537042" y="5200545"/>
            <a:ext cx="5378690" cy="738664"/>
          </a:xfrm>
          <a:prstGeom prst="rect">
            <a:avLst/>
          </a:prstGeom>
        </p:spPr>
        <p:txBody>
          <a:bodyPr wrap="square">
            <a:spAutoFit/>
          </a:bodyPr>
          <a:lstStyle/>
          <a:p>
            <a:pPr marL="285750" indent="-285750">
              <a:buFont typeface="Wingdings" panose="05000000000000000000" pitchFamily="2" charset="2"/>
              <a:buChar char="ü"/>
            </a:pPr>
            <a:r>
              <a:rPr lang="en-US" sz="1400" i="1" dirty="0">
                <a:latin typeface="medium-content-serif-font"/>
              </a:rPr>
              <a:t>It works with categorical target variable “Success” or “Failure”.</a:t>
            </a:r>
          </a:p>
          <a:p>
            <a:pPr marL="285750" indent="-285750">
              <a:buFont typeface="Wingdings" panose="05000000000000000000" pitchFamily="2" charset="2"/>
              <a:buChar char="ü"/>
            </a:pPr>
            <a:r>
              <a:rPr lang="en-US" sz="1400" i="1" dirty="0">
                <a:latin typeface="medium-content-serif-font"/>
              </a:rPr>
              <a:t>It performs only Binary splits</a:t>
            </a:r>
          </a:p>
          <a:p>
            <a:pPr marL="285750" indent="-285750">
              <a:buFont typeface="Wingdings" panose="05000000000000000000" pitchFamily="2" charset="2"/>
              <a:buChar char="ü"/>
            </a:pPr>
            <a:r>
              <a:rPr lang="en-US" sz="1400" i="1" dirty="0">
                <a:latin typeface="medium-content-serif-font"/>
              </a:rPr>
              <a:t>Higher the value of </a:t>
            </a:r>
            <a:r>
              <a:rPr lang="en-US" sz="1400" i="1" dirty="0" err="1">
                <a:latin typeface="medium-content-serif-font"/>
              </a:rPr>
              <a:t>Gini</a:t>
            </a:r>
            <a:r>
              <a:rPr lang="en-US" sz="1400" i="1" dirty="0">
                <a:latin typeface="medium-content-serif-font"/>
              </a:rPr>
              <a:t> higher the homogeneity.</a:t>
            </a:r>
            <a:endParaRPr lang="en-US" sz="1400" b="0" i="1" dirty="0">
              <a:effectLst/>
              <a:latin typeface="medium-content-serif-font"/>
            </a:endParaRPr>
          </a:p>
        </p:txBody>
      </p:sp>
    </p:spTree>
    <p:extLst>
      <p:ext uri="{BB962C8B-B14F-4D97-AF65-F5344CB8AC3E}">
        <p14:creationId xmlns:p14="http://schemas.microsoft.com/office/powerpoint/2010/main" val="3146839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790B1E-1B52-42D5-8B88-85F6A83B969C}"/>
              </a:ext>
            </a:extLst>
          </p:cNvPr>
          <p:cNvSpPr/>
          <p:nvPr/>
        </p:nvSpPr>
        <p:spPr>
          <a:xfrm>
            <a:off x="539552" y="908720"/>
            <a:ext cx="8208912" cy="2031325"/>
          </a:xfrm>
          <a:prstGeom prst="rect">
            <a:avLst/>
          </a:prstGeom>
        </p:spPr>
        <p:txBody>
          <a:bodyPr wrap="square">
            <a:spAutoFit/>
          </a:bodyPr>
          <a:lstStyle/>
          <a:p>
            <a:pPr algn="just"/>
            <a:r>
              <a:rPr lang="en-US" b="1" dirty="0"/>
              <a:t>Gini Impurity</a:t>
            </a:r>
          </a:p>
          <a:p>
            <a:pPr algn="just"/>
            <a:r>
              <a:rPr lang="en-US" dirty="0"/>
              <a:t>Gini impurity is a metric of measuring the mix of a set. The value of Gini Impurity lies between 0 and 1 and it quantifies the uncertainty at a node in a tree. So Gini Impurity tells us how mixed up or </a:t>
            </a:r>
            <a:r>
              <a:rPr lang="en-US" i="1" dirty="0"/>
              <a:t>impure </a:t>
            </a:r>
            <a:r>
              <a:rPr lang="en-US" dirty="0"/>
              <a:t>a set is. Now our goal with classification is to split or partition our data into as </a:t>
            </a:r>
            <a:r>
              <a:rPr lang="en-US" i="1" dirty="0"/>
              <a:t>pure</a:t>
            </a:r>
            <a:r>
              <a:rPr lang="en-US" dirty="0"/>
              <a:t> or unmixed sets as possible. If we reach at a 0 Gini Impurity value we stop dividing the tree further.</a:t>
            </a:r>
          </a:p>
          <a:p>
            <a:pPr algn="just"/>
            <a:endParaRPr lang="en-US" b="0" i="0" dirty="0">
              <a:effectLst/>
            </a:endParaRPr>
          </a:p>
        </p:txBody>
      </p:sp>
      <p:pic>
        <p:nvPicPr>
          <p:cNvPr id="4"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94ABF02E-CB35-4CB8-9826-B0329A6EEBAA}"/>
              </a:ext>
            </a:extLst>
          </p:cNvPr>
          <p:cNvSpPr txBox="1"/>
          <p:nvPr/>
        </p:nvSpPr>
        <p:spPr>
          <a:xfrm>
            <a:off x="99062" y="116632"/>
            <a:ext cx="2422458" cy="523220"/>
          </a:xfrm>
          <a:prstGeom prst="rect">
            <a:avLst/>
          </a:prstGeom>
          <a:noFill/>
        </p:spPr>
        <p:txBody>
          <a:bodyPr wrap="none" rtlCol="0">
            <a:spAutoFit/>
          </a:bodyPr>
          <a:lstStyle/>
          <a:p>
            <a:r>
              <a:rPr lang="es-CO" sz="2800" b="1" dirty="0"/>
              <a:t>GINI IMPURITY</a:t>
            </a:r>
          </a:p>
        </p:txBody>
      </p:sp>
      <p:pic>
        <p:nvPicPr>
          <p:cNvPr id="7" name="Picture 2" descr="https://miro.medium.com/max/1376/1*WLMF21LBYkPXagi3BEKyng.jpeg">
            <a:extLst>
              <a:ext uri="{FF2B5EF4-FFF2-40B4-BE49-F238E27FC236}">
                <a16:creationId xmlns:a16="http://schemas.microsoft.com/office/drawing/2014/main" id="{3989BC4D-D098-4639-A2E2-560C09E94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113124"/>
            <a:ext cx="3976010" cy="24561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miro.medium.com/max/1368/1*NpX-muYd7nX7G0IZX5-hrg.jpeg">
            <a:extLst>
              <a:ext uri="{FF2B5EF4-FFF2-40B4-BE49-F238E27FC236}">
                <a16:creationId xmlns:a16="http://schemas.microsoft.com/office/drawing/2014/main" id="{82EFAB78-899B-4A13-BE51-60DAE23D8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3013355"/>
            <a:ext cx="4028161" cy="255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761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1400/1*CwxzgTTzoI45hXK6mflFiA.jpeg">
            <a:extLst>
              <a:ext uri="{FF2B5EF4-FFF2-40B4-BE49-F238E27FC236}">
                <a16:creationId xmlns:a16="http://schemas.microsoft.com/office/drawing/2014/main" id="{8C5ABB22-C98A-4A8C-9F30-1BDB82FE1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2" y="548680"/>
            <a:ext cx="9144000" cy="6030913"/>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BF2E834D-A3B9-49D1-80CD-25CED6FFEB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A43643C7-89D2-44AB-B20C-CDF2ED33E00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91BEFEC9-2E68-4810-B911-36CC63F3127C}"/>
              </a:ext>
            </a:extLst>
          </p:cNvPr>
          <p:cNvSpPr txBox="1"/>
          <p:nvPr/>
        </p:nvSpPr>
        <p:spPr>
          <a:xfrm>
            <a:off x="99062" y="116632"/>
            <a:ext cx="843501" cy="523220"/>
          </a:xfrm>
          <a:prstGeom prst="rect">
            <a:avLst/>
          </a:prstGeom>
          <a:noFill/>
        </p:spPr>
        <p:txBody>
          <a:bodyPr wrap="none" rtlCol="0">
            <a:spAutoFit/>
          </a:bodyPr>
          <a:lstStyle/>
          <a:p>
            <a:r>
              <a:rPr lang="es-CO" sz="2800" b="1" dirty="0"/>
              <a:t>GINI</a:t>
            </a:r>
          </a:p>
        </p:txBody>
      </p:sp>
    </p:spTree>
    <p:extLst>
      <p:ext uri="{BB962C8B-B14F-4D97-AF65-F5344CB8AC3E}">
        <p14:creationId xmlns:p14="http://schemas.microsoft.com/office/powerpoint/2010/main" val="1486324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iro.medium.com/max/1388/1*UmpnpoY-JhGl6-Y5BGQDeQ.jpeg">
            <a:extLst>
              <a:ext uri="{FF2B5EF4-FFF2-40B4-BE49-F238E27FC236}">
                <a16:creationId xmlns:a16="http://schemas.microsoft.com/office/drawing/2014/main" id="{6AB63AB3-4731-4BF8-9C94-B0D022DDB3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340768"/>
            <a:ext cx="6192688" cy="54342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54288AB-0F3D-4BF5-BE54-C731D7F33227}"/>
              </a:ext>
            </a:extLst>
          </p:cNvPr>
          <p:cNvSpPr/>
          <p:nvPr/>
        </p:nvSpPr>
        <p:spPr>
          <a:xfrm>
            <a:off x="251520" y="5157192"/>
            <a:ext cx="5688632" cy="1323439"/>
          </a:xfrm>
          <a:prstGeom prst="rect">
            <a:avLst/>
          </a:prstGeom>
        </p:spPr>
        <p:txBody>
          <a:bodyPr wrap="square">
            <a:spAutoFit/>
          </a:bodyPr>
          <a:lstStyle/>
          <a:p>
            <a:pPr algn="just"/>
            <a:r>
              <a:rPr lang="en-US" sz="1600" dirty="0">
                <a:latin typeface="Arial" panose="020B0604020202020204" pitchFamily="34" charset="0"/>
                <a:cs typeface="Arial" panose="020B0604020202020204" pitchFamily="34" charset="0"/>
              </a:rPr>
              <a:t>Also note that the rightmost </a:t>
            </a:r>
            <a:r>
              <a:rPr lang="en-US" sz="1600" i="1" dirty="0">
                <a:latin typeface="Arial" panose="020B0604020202020204" pitchFamily="34" charset="0"/>
                <a:cs typeface="Arial" panose="020B0604020202020204" pitchFamily="34" charset="0"/>
              </a:rPr>
              <a:t>leaf </a:t>
            </a:r>
            <a:r>
              <a:rPr lang="en-US" sz="1600" dirty="0">
                <a:latin typeface="Arial" panose="020B0604020202020204" pitchFamily="34" charset="0"/>
                <a:cs typeface="Arial" panose="020B0604020202020204" pitchFamily="34" charset="0"/>
              </a:rPr>
              <a:t>which says 50% Apple &amp; 50% lemon means that this class cannot be divided further and this branch can tell an apple or a lemon with 50% probability. For the grape and apple branches we stop asking further questions since the Gini Impurity is 0 for those.</a:t>
            </a:r>
          </a:p>
        </p:txBody>
      </p:sp>
      <p:pic>
        <p:nvPicPr>
          <p:cNvPr id="4" name="6 Imagen">
            <a:extLst>
              <a:ext uri="{FF2B5EF4-FFF2-40B4-BE49-F238E27FC236}">
                <a16:creationId xmlns:a16="http://schemas.microsoft.com/office/drawing/2014/main" id="{B96EF4AA-BEF6-48FB-8DA8-8BBCD07F3F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71AE85BE-000F-411F-8C88-0E9430488AC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F240D008-597B-463D-90A8-9657879A8666}"/>
              </a:ext>
            </a:extLst>
          </p:cNvPr>
          <p:cNvSpPr txBox="1"/>
          <p:nvPr/>
        </p:nvSpPr>
        <p:spPr>
          <a:xfrm>
            <a:off x="99062" y="116632"/>
            <a:ext cx="843501" cy="523220"/>
          </a:xfrm>
          <a:prstGeom prst="rect">
            <a:avLst/>
          </a:prstGeom>
          <a:noFill/>
        </p:spPr>
        <p:txBody>
          <a:bodyPr wrap="none" rtlCol="0">
            <a:spAutoFit/>
          </a:bodyPr>
          <a:lstStyle/>
          <a:p>
            <a:r>
              <a:rPr lang="es-CO" sz="2800" b="1" dirty="0"/>
              <a:t>GINI</a:t>
            </a:r>
          </a:p>
        </p:txBody>
      </p:sp>
    </p:spTree>
    <p:extLst>
      <p:ext uri="{BB962C8B-B14F-4D97-AF65-F5344CB8AC3E}">
        <p14:creationId xmlns:p14="http://schemas.microsoft.com/office/powerpoint/2010/main" val="218826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95736" y="1556792"/>
            <a:ext cx="4872088" cy="1027268"/>
          </a:xfrm>
          <a:prstGeom prst="rect">
            <a:avLst/>
          </a:prstGeom>
        </p:spPr>
      </p:pic>
      <p:pic>
        <p:nvPicPr>
          <p:cNvPr id="3" name="Imagen 2"/>
          <p:cNvPicPr>
            <a:picLocks noChangeAspect="1"/>
          </p:cNvPicPr>
          <p:nvPr/>
        </p:nvPicPr>
        <p:blipFill>
          <a:blip r:embed="rId3"/>
          <a:stretch>
            <a:fillRect/>
          </a:stretch>
        </p:blipFill>
        <p:spPr>
          <a:xfrm>
            <a:off x="107504" y="3140968"/>
            <a:ext cx="8605432" cy="3213747"/>
          </a:xfrm>
          <a:prstGeom prst="rect">
            <a:avLst/>
          </a:prstGeom>
        </p:spPr>
      </p:pic>
      <p:pic>
        <p:nvPicPr>
          <p:cNvPr id="4" name="6 Imagen">
            <a:extLst>
              <a:ext uri="{FF2B5EF4-FFF2-40B4-BE49-F238E27FC236}">
                <a16:creationId xmlns:a16="http://schemas.microsoft.com/office/drawing/2014/main" id="{B96EF4AA-BEF6-48FB-8DA8-8BBCD07F3F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71AE85BE-000F-411F-8C88-0E9430488AC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F240D008-597B-463D-90A8-9657879A8666}"/>
              </a:ext>
            </a:extLst>
          </p:cNvPr>
          <p:cNvSpPr txBox="1"/>
          <p:nvPr/>
        </p:nvSpPr>
        <p:spPr>
          <a:xfrm>
            <a:off x="99062" y="116632"/>
            <a:ext cx="1545744" cy="523220"/>
          </a:xfrm>
          <a:prstGeom prst="rect">
            <a:avLst/>
          </a:prstGeom>
          <a:noFill/>
        </p:spPr>
        <p:txBody>
          <a:bodyPr wrap="none" rtlCol="0">
            <a:spAutoFit/>
          </a:bodyPr>
          <a:lstStyle/>
          <a:p>
            <a:r>
              <a:rPr lang="es-CO" sz="2800" b="1" dirty="0"/>
              <a:t>EJEMPLO</a:t>
            </a:r>
          </a:p>
        </p:txBody>
      </p:sp>
    </p:spTree>
    <p:extLst>
      <p:ext uri="{BB962C8B-B14F-4D97-AF65-F5344CB8AC3E}">
        <p14:creationId xmlns:p14="http://schemas.microsoft.com/office/powerpoint/2010/main" val="2151284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63688" y="3068960"/>
            <a:ext cx="6509352" cy="847639"/>
          </a:xfrm>
          <a:prstGeom prst="rect">
            <a:avLst/>
          </a:prstGeom>
        </p:spPr>
      </p:pic>
      <p:pic>
        <p:nvPicPr>
          <p:cNvPr id="3" name="6 Imagen">
            <a:extLst>
              <a:ext uri="{FF2B5EF4-FFF2-40B4-BE49-F238E27FC236}">
                <a16:creationId xmlns:a16="http://schemas.microsoft.com/office/drawing/2014/main" id="{B96EF4AA-BEF6-48FB-8DA8-8BBCD07F3F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71AE85BE-000F-411F-8C88-0E9430488AC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F240D008-597B-463D-90A8-9657879A8666}"/>
              </a:ext>
            </a:extLst>
          </p:cNvPr>
          <p:cNvSpPr txBox="1"/>
          <p:nvPr/>
        </p:nvSpPr>
        <p:spPr>
          <a:xfrm>
            <a:off x="99062" y="116632"/>
            <a:ext cx="1545744" cy="523220"/>
          </a:xfrm>
          <a:prstGeom prst="rect">
            <a:avLst/>
          </a:prstGeom>
          <a:noFill/>
        </p:spPr>
        <p:txBody>
          <a:bodyPr wrap="none" rtlCol="0">
            <a:spAutoFit/>
          </a:bodyPr>
          <a:lstStyle/>
          <a:p>
            <a:r>
              <a:rPr lang="es-CO" sz="2800" b="1" dirty="0"/>
              <a:t>EJEMPLO</a:t>
            </a:r>
          </a:p>
        </p:txBody>
      </p:sp>
    </p:spTree>
    <p:extLst>
      <p:ext uri="{BB962C8B-B14F-4D97-AF65-F5344CB8AC3E}">
        <p14:creationId xmlns:p14="http://schemas.microsoft.com/office/powerpoint/2010/main" val="992792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06910" y="5157192"/>
            <a:ext cx="8524194" cy="1174829"/>
          </a:xfrm>
          <a:prstGeom prst="rect">
            <a:avLst/>
          </a:prstGeom>
        </p:spPr>
      </p:pic>
      <p:pic>
        <p:nvPicPr>
          <p:cNvPr id="4" name="6 Imagen">
            <a:extLst>
              <a:ext uri="{FF2B5EF4-FFF2-40B4-BE49-F238E27FC236}">
                <a16:creationId xmlns:a16="http://schemas.microsoft.com/office/drawing/2014/main" id="{B96EF4AA-BEF6-48FB-8DA8-8BBCD07F3F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71AE85BE-000F-411F-8C88-0E9430488AC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F240D008-597B-463D-90A8-9657879A8666}"/>
              </a:ext>
            </a:extLst>
          </p:cNvPr>
          <p:cNvSpPr txBox="1"/>
          <p:nvPr/>
        </p:nvSpPr>
        <p:spPr>
          <a:xfrm>
            <a:off x="99062" y="116632"/>
            <a:ext cx="1545744" cy="523220"/>
          </a:xfrm>
          <a:prstGeom prst="rect">
            <a:avLst/>
          </a:prstGeom>
          <a:noFill/>
        </p:spPr>
        <p:txBody>
          <a:bodyPr wrap="none" rtlCol="0">
            <a:spAutoFit/>
          </a:bodyPr>
          <a:lstStyle/>
          <a:p>
            <a:r>
              <a:rPr lang="es-CO" sz="2800" b="1" dirty="0"/>
              <a:t>EJEMPLO</a:t>
            </a:r>
          </a:p>
        </p:txBody>
      </p:sp>
      <p:pic>
        <p:nvPicPr>
          <p:cNvPr id="7" name="Imagen 6"/>
          <p:cNvPicPr>
            <a:picLocks noChangeAspect="1"/>
          </p:cNvPicPr>
          <p:nvPr/>
        </p:nvPicPr>
        <p:blipFill>
          <a:blip r:embed="rId4"/>
          <a:stretch>
            <a:fillRect/>
          </a:stretch>
        </p:blipFill>
        <p:spPr>
          <a:xfrm>
            <a:off x="179512" y="1052736"/>
            <a:ext cx="8496944" cy="3628756"/>
          </a:xfrm>
          <a:prstGeom prst="rect">
            <a:avLst/>
          </a:prstGeom>
        </p:spPr>
      </p:pic>
    </p:spTree>
    <p:extLst>
      <p:ext uri="{BB962C8B-B14F-4D97-AF65-F5344CB8AC3E}">
        <p14:creationId xmlns:p14="http://schemas.microsoft.com/office/powerpoint/2010/main" val="3786420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068524" y="2216150"/>
            <a:ext cx="7006951" cy="2425700"/>
          </a:xfrm>
          <a:prstGeom prst="rect">
            <a:avLst/>
          </a:prstGeom>
        </p:spPr>
      </p:pic>
      <p:pic>
        <p:nvPicPr>
          <p:cNvPr id="3" name="6 Imagen">
            <a:extLst>
              <a:ext uri="{FF2B5EF4-FFF2-40B4-BE49-F238E27FC236}">
                <a16:creationId xmlns:a16="http://schemas.microsoft.com/office/drawing/2014/main" id="{B96EF4AA-BEF6-48FB-8DA8-8BBCD07F3F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71AE85BE-000F-411F-8C88-0E9430488AC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F240D008-597B-463D-90A8-9657879A8666}"/>
              </a:ext>
            </a:extLst>
          </p:cNvPr>
          <p:cNvSpPr txBox="1"/>
          <p:nvPr/>
        </p:nvSpPr>
        <p:spPr>
          <a:xfrm>
            <a:off x="99062" y="116632"/>
            <a:ext cx="1545744" cy="523220"/>
          </a:xfrm>
          <a:prstGeom prst="rect">
            <a:avLst/>
          </a:prstGeom>
          <a:noFill/>
        </p:spPr>
        <p:txBody>
          <a:bodyPr wrap="none" rtlCol="0">
            <a:spAutoFit/>
          </a:bodyPr>
          <a:lstStyle/>
          <a:p>
            <a:r>
              <a:rPr lang="es-CO" sz="2800" b="1" dirty="0"/>
              <a:t>EJEMPLO</a:t>
            </a:r>
          </a:p>
        </p:txBody>
      </p:sp>
    </p:spTree>
    <p:extLst>
      <p:ext uri="{BB962C8B-B14F-4D97-AF65-F5344CB8AC3E}">
        <p14:creationId xmlns:p14="http://schemas.microsoft.com/office/powerpoint/2010/main" val="3873212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mpleP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908720"/>
            <a:ext cx="3600400" cy="113271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3"/>
          <a:srcRect l="9278" t="21206" r="68853" b="3394"/>
          <a:stretch/>
        </p:blipFill>
        <p:spPr>
          <a:xfrm>
            <a:off x="2555776" y="2276872"/>
            <a:ext cx="4320481" cy="4189556"/>
          </a:xfrm>
          <a:prstGeom prst="rect">
            <a:avLst/>
          </a:prstGeom>
        </p:spPr>
      </p:pic>
      <p:pic>
        <p:nvPicPr>
          <p:cNvPr id="4" name="6 Imagen">
            <a:extLst>
              <a:ext uri="{FF2B5EF4-FFF2-40B4-BE49-F238E27FC236}">
                <a16:creationId xmlns:a16="http://schemas.microsoft.com/office/drawing/2014/main" id="{B96EF4AA-BEF6-48FB-8DA8-8BBCD07F3F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71AE85BE-000F-411F-8C88-0E9430488AC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F240D008-597B-463D-90A8-9657879A8666}"/>
              </a:ext>
            </a:extLst>
          </p:cNvPr>
          <p:cNvSpPr txBox="1"/>
          <p:nvPr/>
        </p:nvSpPr>
        <p:spPr>
          <a:xfrm>
            <a:off x="99062" y="116632"/>
            <a:ext cx="1545744" cy="523220"/>
          </a:xfrm>
          <a:prstGeom prst="rect">
            <a:avLst/>
          </a:prstGeom>
          <a:noFill/>
        </p:spPr>
        <p:txBody>
          <a:bodyPr wrap="none" rtlCol="0">
            <a:spAutoFit/>
          </a:bodyPr>
          <a:lstStyle/>
          <a:p>
            <a:r>
              <a:rPr lang="es-CO" sz="2800" b="1" dirty="0"/>
              <a:t>EJEMPLO</a:t>
            </a:r>
          </a:p>
        </p:txBody>
      </p:sp>
    </p:spTree>
    <p:extLst>
      <p:ext uri="{BB962C8B-B14F-4D97-AF65-F5344CB8AC3E}">
        <p14:creationId xmlns:p14="http://schemas.microsoft.com/office/powerpoint/2010/main" val="1786829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9604" t="25612" r="69586" b="8936"/>
          <a:stretch/>
        </p:blipFill>
        <p:spPr>
          <a:xfrm>
            <a:off x="2123728" y="2204864"/>
            <a:ext cx="5184576" cy="4586355"/>
          </a:xfrm>
          <a:prstGeom prst="rect">
            <a:avLst/>
          </a:prstGeom>
        </p:spPr>
      </p:pic>
      <p:pic>
        <p:nvPicPr>
          <p:cNvPr id="3" name="Picture 2" descr="Sample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908720"/>
            <a:ext cx="3600400" cy="1132711"/>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B96EF4AA-BEF6-48FB-8DA8-8BBCD07F3F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71AE85BE-000F-411F-8C88-0E9430488AC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F240D008-597B-463D-90A8-9657879A8666}"/>
              </a:ext>
            </a:extLst>
          </p:cNvPr>
          <p:cNvSpPr txBox="1"/>
          <p:nvPr/>
        </p:nvSpPr>
        <p:spPr>
          <a:xfrm>
            <a:off x="99062" y="116632"/>
            <a:ext cx="1545744" cy="523220"/>
          </a:xfrm>
          <a:prstGeom prst="rect">
            <a:avLst/>
          </a:prstGeom>
          <a:noFill/>
        </p:spPr>
        <p:txBody>
          <a:bodyPr wrap="none" rtlCol="0">
            <a:spAutoFit/>
          </a:bodyPr>
          <a:lstStyle/>
          <a:p>
            <a:r>
              <a:rPr lang="es-CO" sz="2800" b="1" dirty="0"/>
              <a:t>EJEMPLO</a:t>
            </a:r>
          </a:p>
        </p:txBody>
      </p:sp>
    </p:spTree>
    <p:extLst>
      <p:ext uri="{BB962C8B-B14F-4D97-AF65-F5344CB8AC3E}">
        <p14:creationId xmlns:p14="http://schemas.microsoft.com/office/powerpoint/2010/main" val="149292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4440/1*Ogo_8gLbCpB-F-e3rc9iEw.png">
            <a:extLst>
              <a:ext uri="{FF2B5EF4-FFF2-40B4-BE49-F238E27FC236}">
                <a16:creationId xmlns:a16="http://schemas.microsoft.com/office/drawing/2014/main" id="{A52EB412-7D2D-46D9-ADFA-A051B00BF0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3288"/>
            <a:ext cx="9144000" cy="5049837"/>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p:cNvSpPr txBox="1"/>
          <p:nvPr/>
        </p:nvSpPr>
        <p:spPr>
          <a:xfrm>
            <a:off x="99062" y="116632"/>
            <a:ext cx="2423612" cy="523220"/>
          </a:xfrm>
          <a:prstGeom prst="rect">
            <a:avLst/>
          </a:prstGeom>
          <a:noFill/>
        </p:spPr>
        <p:txBody>
          <a:bodyPr wrap="none" rtlCol="0">
            <a:spAutoFit/>
          </a:bodyPr>
          <a:lstStyle/>
          <a:p>
            <a:r>
              <a:rPr lang="es-CO" sz="2800" b="1" dirty="0" err="1"/>
              <a:t>DECISION</a:t>
            </a:r>
            <a:r>
              <a:rPr lang="es-CO" sz="2800" b="1" dirty="0"/>
              <a:t> </a:t>
            </a:r>
            <a:r>
              <a:rPr lang="es-CO" sz="2800" b="1" dirty="0" err="1"/>
              <a:t>TREE</a:t>
            </a:r>
            <a:endParaRPr lang="es-CO" sz="2800" b="1" dirty="0"/>
          </a:p>
        </p:txBody>
      </p:sp>
      <p:pic>
        <p:nvPicPr>
          <p:cNvPr id="2" name="Imagen 1"/>
          <p:cNvPicPr>
            <a:picLocks noChangeAspect="1"/>
          </p:cNvPicPr>
          <p:nvPr/>
        </p:nvPicPr>
        <p:blipFill>
          <a:blip r:embed="rId4"/>
          <a:stretch>
            <a:fillRect/>
          </a:stretch>
        </p:blipFill>
        <p:spPr>
          <a:xfrm>
            <a:off x="323528" y="5449068"/>
            <a:ext cx="8594132" cy="1220291"/>
          </a:xfrm>
          <a:prstGeom prst="rect">
            <a:avLst/>
          </a:prstGeom>
        </p:spPr>
      </p:pic>
    </p:spTree>
    <p:extLst>
      <p:ext uri="{BB962C8B-B14F-4D97-AF65-F5344CB8AC3E}">
        <p14:creationId xmlns:p14="http://schemas.microsoft.com/office/powerpoint/2010/main" val="553743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5F2496E9-30E5-4041-9AD9-488C1E9D85D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8">
            <a:extLst>
              <a:ext uri="{FF2B5EF4-FFF2-40B4-BE49-F238E27FC236}">
                <a16:creationId xmlns:a16="http://schemas.microsoft.com/office/drawing/2014/main" id="{757CFE45-CC49-412C-9C35-0C909F708582}"/>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9">
            <a:extLst>
              <a:ext uri="{FF2B5EF4-FFF2-40B4-BE49-F238E27FC236}">
                <a16:creationId xmlns:a16="http://schemas.microsoft.com/office/drawing/2014/main" id="{1FB7525A-3E21-45F8-A68A-4AA161451979}"/>
              </a:ext>
            </a:extLst>
          </p:cNvPr>
          <p:cNvSpPr txBox="1"/>
          <p:nvPr/>
        </p:nvSpPr>
        <p:spPr>
          <a:xfrm>
            <a:off x="99062" y="116632"/>
            <a:ext cx="3408754" cy="523220"/>
          </a:xfrm>
          <a:prstGeom prst="rect">
            <a:avLst/>
          </a:prstGeom>
          <a:noFill/>
        </p:spPr>
        <p:txBody>
          <a:bodyPr wrap="none" rtlCol="0">
            <a:spAutoFit/>
          </a:bodyPr>
          <a:lstStyle/>
          <a:p>
            <a:r>
              <a:rPr lang="es-CO" sz="2800" b="1" dirty="0"/>
              <a:t>ENSEMBLE LEARNING</a:t>
            </a:r>
          </a:p>
        </p:txBody>
      </p:sp>
      <p:sp>
        <p:nvSpPr>
          <p:cNvPr id="5" name="Rectángulo 4">
            <a:extLst>
              <a:ext uri="{FF2B5EF4-FFF2-40B4-BE49-F238E27FC236}">
                <a16:creationId xmlns:a16="http://schemas.microsoft.com/office/drawing/2014/main" id="{01E8A653-2A25-418D-81EA-3ED21C76389A}"/>
              </a:ext>
            </a:extLst>
          </p:cNvPr>
          <p:cNvSpPr/>
          <p:nvPr/>
        </p:nvSpPr>
        <p:spPr>
          <a:xfrm>
            <a:off x="436263" y="980728"/>
            <a:ext cx="8064896" cy="5078313"/>
          </a:xfrm>
          <a:prstGeom prst="rect">
            <a:avLst/>
          </a:prstGeom>
        </p:spPr>
        <p:txBody>
          <a:bodyPr wrap="square">
            <a:spAutoFit/>
          </a:bodyPr>
          <a:lstStyle/>
          <a:p>
            <a:r>
              <a:rPr lang="en-US" dirty="0">
                <a:latin typeface="medium-content-serif-font"/>
              </a:rPr>
              <a:t>We all do that. Before we make any big decisions, we ask people’s opinions, like our friends, our family members, even our dogs/cats, to prevent us from being biased or irrational 😍.</a:t>
            </a:r>
          </a:p>
          <a:p>
            <a:endParaRPr lang="en-US" dirty="0">
              <a:latin typeface="medium-content-serif-font"/>
            </a:endParaRPr>
          </a:p>
          <a:p>
            <a:endParaRPr lang="en-US" dirty="0">
              <a:latin typeface="medium-content-serif-font"/>
            </a:endParaRPr>
          </a:p>
          <a:p>
            <a:r>
              <a:rPr lang="en-US" dirty="0">
                <a:latin typeface="medium-content-serif-font"/>
              </a:rPr>
              <a:t>The model does that too. it is very common that the individual model suffers from bias or variances and </a:t>
            </a:r>
            <a:r>
              <a:rPr lang="en-US" b="1" dirty="0">
                <a:latin typeface="medium-content-serif-font"/>
              </a:rPr>
              <a:t>that’s why we need the</a:t>
            </a:r>
            <a:r>
              <a:rPr lang="en-US" b="1" i="1" dirty="0">
                <a:latin typeface="medium-content-serif-font"/>
              </a:rPr>
              <a:t> </a:t>
            </a:r>
            <a:r>
              <a:rPr lang="en-US" b="1" dirty="0">
                <a:latin typeface="medium-content-serif-font"/>
              </a:rPr>
              <a:t>ensemble learning</a:t>
            </a:r>
            <a:r>
              <a:rPr lang="en-US" dirty="0">
                <a:latin typeface="medium-content-serif-font"/>
              </a:rPr>
              <a:t>.</a:t>
            </a:r>
          </a:p>
          <a:p>
            <a:endParaRPr lang="en-US" b="0" i="0" dirty="0">
              <a:effectLst/>
              <a:latin typeface="medium-content-serif-font"/>
            </a:endParaRPr>
          </a:p>
          <a:p>
            <a:r>
              <a:rPr lang="en-US" dirty="0"/>
              <a:t>Ensemble learning, in general, is a model that makes predictions based on a number of different models. By combining individual models, the ensemble model tends to be more flexible (less bias) and less data-sensitive (less variance).</a:t>
            </a:r>
          </a:p>
          <a:p>
            <a:endParaRPr lang="en-US" b="0" i="0" dirty="0">
              <a:effectLst/>
              <a:latin typeface="medium-content-serif-font"/>
            </a:endParaRPr>
          </a:p>
          <a:p>
            <a:r>
              <a:rPr lang="en-US" b="1" dirty="0"/>
              <a:t>Bagging:</a:t>
            </a:r>
            <a:r>
              <a:rPr lang="en-US" dirty="0"/>
              <a:t> Training a bunch of individual models in a parallel way. Each model is trained by a random subset of the data.</a:t>
            </a:r>
          </a:p>
          <a:p>
            <a:endParaRPr lang="en-US" dirty="0"/>
          </a:p>
          <a:p>
            <a:r>
              <a:rPr lang="en-US" b="1" dirty="0"/>
              <a:t>Boosting: </a:t>
            </a:r>
            <a:r>
              <a:rPr lang="en-US" dirty="0"/>
              <a:t>Training a bunch of individual models in a sequential way. Each individual model learns from mistakes made by the previous model.</a:t>
            </a:r>
          </a:p>
          <a:p>
            <a:endParaRPr lang="en-US" b="0" i="0" dirty="0">
              <a:effectLst/>
              <a:latin typeface="medium-content-serif-font"/>
            </a:endParaRPr>
          </a:p>
        </p:txBody>
      </p:sp>
    </p:spTree>
    <p:extLst>
      <p:ext uri="{BB962C8B-B14F-4D97-AF65-F5344CB8AC3E}">
        <p14:creationId xmlns:p14="http://schemas.microsoft.com/office/powerpoint/2010/main" val="2592390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4886A4CF-1AA5-45C6-AF88-6EBA75C8F24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8">
            <a:extLst>
              <a:ext uri="{FF2B5EF4-FFF2-40B4-BE49-F238E27FC236}">
                <a16:creationId xmlns:a16="http://schemas.microsoft.com/office/drawing/2014/main" id="{3AC04C83-00A1-42DB-B857-BFABCD253B1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9">
            <a:extLst>
              <a:ext uri="{FF2B5EF4-FFF2-40B4-BE49-F238E27FC236}">
                <a16:creationId xmlns:a16="http://schemas.microsoft.com/office/drawing/2014/main" id="{358A71AD-10FA-47BF-B9E2-EE654827456D}"/>
              </a:ext>
            </a:extLst>
          </p:cNvPr>
          <p:cNvSpPr txBox="1"/>
          <p:nvPr/>
        </p:nvSpPr>
        <p:spPr>
          <a:xfrm>
            <a:off x="99062" y="116632"/>
            <a:ext cx="3686009" cy="523220"/>
          </a:xfrm>
          <a:prstGeom prst="rect">
            <a:avLst/>
          </a:prstGeom>
          <a:noFill/>
        </p:spPr>
        <p:txBody>
          <a:bodyPr wrap="none" rtlCol="0">
            <a:spAutoFit/>
          </a:bodyPr>
          <a:lstStyle/>
          <a:p>
            <a:r>
              <a:rPr lang="es-CO" sz="2800" b="1" dirty="0" err="1"/>
              <a:t>BAGGING</a:t>
            </a:r>
            <a:r>
              <a:rPr lang="es-CO" sz="2800" b="1" dirty="0"/>
              <a:t> vs </a:t>
            </a:r>
            <a:r>
              <a:rPr lang="es-CO" sz="2800" b="1" dirty="0" err="1"/>
              <a:t>BOOSTING</a:t>
            </a:r>
            <a:endParaRPr lang="es-CO" sz="2800" b="1" dirty="0"/>
          </a:p>
        </p:txBody>
      </p:sp>
      <p:pic>
        <p:nvPicPr>
          <p:cNvPr id="1026" name="Picture 2">
            <a:extLst>
              <a:ext uri="{FF2B5EF4-FFF2-40B4-BE49-F238E27FC236}">
                <a16:creationId xmlns:a16="http://schemas.microsoft.com/office/drawing/2014/main" id="{8FE9BB69-37A0-49E7-A19F-6E525B0C1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8100"/>
            <a:ext cx="9144000" cy="424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22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98E5F0-D169-4EF5-B9D0-00CCF79BCC3E}"/>
              </a:ext>
            </a:extLst>
          </p:cNvPr>
          <p:cNvSpPr/>
          <p:nvPr/>
        </p:nvSpPr>
        <p:spPr>
          <a:xfrm>
            <a:off x="107504" y="1340768"/>
            <a:ext cx="8640960" cy="3970318"/>
          </a:xfrm>
          <a:prstGeom prst="rect">
            <a:avLst/>
          </a:prstGeom>
        </p:spPr>
        <p:txBody>
          <a:bodyPr wrap="square">
            <a:spAutoFit/>
          </a:bodyPr>
          <a:lstStyle/>
          <a:p>
            <a:pPr algn="just"/>
            <a:r>
              <a:rPr lang="en-US" dirty="0">
                <a:solidFill>
                  <a:srgbClr val="1D1F22"/>
                </a:solidFill>
                <a:latin typeface="Helvetica" panose="020B0604020202020204" pitchFamily="34" charset="0"/>
              </a:rPr>
              <a:t>The goal of </a:t>
            </a:r>
            <a:r>
              <a:rPr lang="en-US" b="1" dirty="0">
                <a:solidFill>
                  <a:srgbClr val="1D1F22"/>
                </a:solidFill>
                <a:latin typeface="Helvetica" panose="020B0604020202020204" pitchFamily="34" charset="0"/>
              </a:rPr>
              <a:t>ensemble methods</a:t>
            </a:r>
            <a:r>
              <a:rPr lang="en-US" dirty="0">
                <a:solidFill>
                  <a:srgbClr val="1D1F22"/>
                </a:solidFill>
                <a:latin typeface="Helvetica" panose="020B0604020202020204" pitchFamily="34" charset="0"/>
              </a:rPr>
              <a:t> is to combine the predictions of several base estimators built with a given learning algorithm in order to improve generalizability / robustness over a single estimator.</a:t>
            </a:r>
          </a:p>
          <a:p>
            <a:pPr algn="just"/>
            <a:endParaRPr lang="en-US" dirty="0">
              <a:solidFill>
                <a:srgbClr val="1D1F22"/>
              </a:solidFill>
              <a:latin typeface="Helvetica" panose="020B0604020202020204" pitchFamily="34" charset="0"/>
            </a:endParaRPr>
          </a:p>
          <a:p>
            <a:pPr algn="just"/>
            <a:r>
              <a:rPr lang="en-US" dirty="0">
                <a:solidFill>
                  <a:srgbClr val="1D1F22"/>
                </a:solidFill>
                <a:latin typeface="Helvetica" panose="020B0604020202020204" pitchFamily="34" charset="0"/>
              </a:rPr>
              <a:t>Two families of ensemble methods are usually distinguished:</a:t>
            </a:r>
          </a:p>
          <a:p>
            <a:pPr algn="just"/>
            <a:endParaRPr lang="en-US" dirty="0">
              <a:solidFill>
                <a:srgbClr val="1D1F22"/>
              </a:solidFill>
              <a:latin typeface="Helvetica" panose="020B0604020202020204" pitchFamily="34" charset="0"/>
            </a:endParaRPr>
          </a:p>
          <a:p>
            <a:pPr algn="just">
              <a:buFont typeface="Arial" panose="020B0604020202020204" pitchFamily="34" charset="0"/>
              <a:buChar char="•"/>
            </a:pPr>
            <a:r>
              <a:rPr lang="en-US" dirty="0">
                <a:solidFill>
                  <a:srgbClr val="1D1F22"/>
                </a:solidFill>
                <a:latin typeface="Helvetica" panose="020B0604020202020204" pitchFamily="34" charset="0"/>
              </a:rPr>
              <a:t>In </a:t>
            </a:r>
            <a:r>
              <a:rPr lang="en-US" b="1" dirty="0">
                <a:solidFill>
                  <a:srgbClr val="1D1F22"/>
                </a:solidFill>
                <a:latin typeface="Helvetica" panose="020B0604020202020204" pitchFamily="34" charset="0"/>
              </a:rPr>
              <a:t>averaging methods</a:t>
            </a:r>
            <a:r>
              <a:rPr lang="en-US" dirty="0">
                <a:solidFill>
                  <a:srgbClr val="1D1F22"/>
                </a:solidFill>
                <a:latin typeface="Helvetica" panose="020B0604020202020204" pitchFamily="34" charset="0"/>
              </a:rPr>
              <a:t>, the driving principle is to build several estimators independently and then to average their predictions. On average, the combined estimator is usually better than any of the single base estimator because its variance is reduced. </a:t>
            </a:r>
            <a:r>
              <a:rPr lang="en-US" b="1" dirty="0">
                <a:solidFill>
                  <a:srgbClr val="1D1F22"/>
                </a:solidFill>
                <a:latin typeface="Helvetica" panose="020B0604020202020204" pitchFamily="34" charset="0"/>
              </a:rPr>
              <a:t>Examples:</a:t>
            </a:r>
            <a:r>
              <a:rPr lang="en-US" dirty="0">
                <a:solidFill>
                  <a:srgbClr val="1D1F22"/>
                </a:solidFill>
                <a:latin typeface="Helvetica" panose="020B0604020202020204" pitchFamily="34" charset="0"/>
              </a:rPr>
              <a:t> </a:t>
            </a:r>
            <a:r>
              <a:rPr lang="en-US" dirty="0">
                <a:solidFill>
                  <a:srgbClr val="2878A2"/>
                </a:solidFill>
                <a:latin typeface="Helvetica" panose="020B0604020202020204" pitchFamily="34" charset="0"/>
                <a:hlinkClick r:id="rId2"/>
              </a:rPr>
              <a:t>Bagging methods</a:t>
            </a:r>
            <a:r>
              <a:rPr lang="en-US" dirty="0">
                <a:solidFill>
                  <a:srgbClr val="1D1F22"/>
                </a:solidFill>
                <a:latin typeface="Helvetica" panose="020B0604020202020204" pitchFamily="34" charset="0"/>
              </a:rPr>
              <a:t>, </a:t>
            </a:r>
            <a:r>
              <a:rPr lang="en-US" dirty="0">
                <a:solidFill>
                  <a:srgbClr val="2878A2"/>
                </a:solidFill>
                <a:latin typeface="Helvetica" panose="020B0604020202020204" pitchFamily="34" charset="0"/>
                <a:hlinkClick r:id="rId3"/>
              </a:rPr>
              <a:t>Forests of randomized trees</a:t>
            </a:r>
            <a:r>
              <a:rPr lang="en-US" dirty="0">
                <a:solidFill>
                  <a:srgbClr val="1D1F22"/>
                </a:solidFill>
                <a:latin typeface="Helvetica" panose="020B0604020202020204" pitchFamily="34" charset="0"/>
              </a:rPr>
              <a:t>, …</a:t>
            </a:r>
          </a:p>
          <a:p>
            <a:pPr algn="just">
              <a:buFont typeface="Arial" panose="020B0604020202020204" pitchFamily="34" charset="0"/>
              <a:buChar char="•"/>
            </a:pPr>
            <a:endParaRPr lang="en-US" dirty="0">
              <a:solidFill>
                <a:srgbClr val="1D1F22"/>
              </a:solidFill>
              <a:latin typeface="Helvetica" panose="020B0604020202020204" pitchFamily="34" charset="0"/>
            </a:endParaRPr>
          </a:p>
          <a:p>
            <a:pPr algn="just">
              <a:buFont typeface="Arial" panose="020B0604020202020204" pitchFamily="34" charset="0"/>
              <a:buChar char="•"/>
            </a:pPr>
            <a:r>
              <a:rPr lang="en-US" dirty="0">
                <a:solidFill>
                  <a:srgbClr val="1D1F22"/>
                </a:solidFill>
                <a:latin typeface="Helvetica" panose="020B0604020202020204" pitchFamily="34" charset="0"/>
              </a:rPr>
              <a:t>By contrast, in </a:t>
            </a:r>
            <a:r>
              <a:rPr lang="en-US" b="1" dirty="0">
                <a:solidFill>
                  <a:srgbClr val="1D1F22"/>
                </a:solidFill>
                <a:latin typeface="Helvetica" panose="020B0604020202020204" pitchFamily="34" charset="0"/>
              </a:rPr>
              <a:t>boosting methods</a:t>
            </a:r>
            <a:r>
              <a:rPr lang="en-US" dirty="0">
                <a:solidFill>
                  <a:srgbClr val="1D1F22"/>
                </a:solidFill>
                <a:latin typeface="Helvetica" panose="020B0604020202020204" pitchFamily="34" charset="0"/>
              </a:rPr>
              <a:t>, base estimators are built sequentially and one tries to reduce the bias of the combined estimator. The motivation is to combine several weak models to produce a powerful ensemble.</a:t>
            </a:r>
            <a:endParaRPr lang="en-US" b="0" i="0" dirty="0">
              <a:solidFill>
                <a:srgbClr val="1D1F22"/>
              </a:solidFill>
              <a:effectLst/>
              <a:latin typeface="Helvetica" panose="020B0604020202020204" pitchFamily="34" charset="0"/>
            </a:endParaRPr>
          </a:p>
        </p:txBody>
      </p:sp>
      <p:pic>
        <p:nvPicPr>
          <p:cNvPr id="3" name="6 Imagen">
            <a:extLst>
              <a:ext uri="{FF2B5EF4-FFF2-40B4-BE49-F238E27FC236}">
                <a16:creationId xmlns:a16="http://schemas.microsoft.com/office/drawing/2014/main" id="{CBF87C9F-6EEF-4C70-83FF-6CDB1E29AF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C819A3E0-2B2C-4FC2-9CEB-DE8EC56B358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E8C1F93C-6445-4997-9CA7-68E4E18952E8}"/>
              </a:ext>
            </a:extLst>
          </p:cNvPr>
          <p:cNvSpPr txBox="1"/>
          <p:nvPr/>
        </p:nvSpPr>
        <p:spPr>
          <a:xfrm>
            <a:off x="99062" y="116632"/>
            <a:ext cx="3397084" cy="523220"/>
          </a:xfrm>
          <a:prstGeom prst="rect">
            <a:avLst/>
          </a:prstGeom>
          <a:noFill/>
        </p:spPr>
        <p:txBody>
          <a:bodyPr wrap="none" rtlCol="0">
            <a:spAutoFit/>
          </a:bodyPr>
          <a:lstStyle/>
          <a:p>
            <a:r>
              <a:rPr lang="es-CO" sz="2800" b="1" dirty="0" err="1"/>
              <a:t>ENSEMBLE</a:t>
            </a:r>
            <a:r>
              <a:rPr lang="es-CO" sz="2800" b="1" dirty="0"/>
              <a:t> </a:t>
            </a:r>
            <a:r>
              <a:rPr lang="es-CO" sz="2800" b="1" dirty="0" err="1"/>
              <a:t>METHODS</a:t>
            </a:r>
            <a:endParaRPr lang="es-CO" sz="2800" b="1" dirty="0"/>
          </a:p>
        </p:txBody>
      </p:sp>
    </p:spTree>
    <p:extLst>
      <p:ext uri="{BB962C8B-B14F-4D97-AF65-F5344CB8AC3E}">
        <p14:creationId xmlns:p14="http://schemas.microsoft.com/office/powerpoint/2010/main" val="3934073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DA95C2-764F-4C90-9EE5-C9DC90380FC6}"/>
              </a:ext>
            </a:extLst>
          </p:cNvPr>
          <p:cNvPicPr>
            <a:picLocks noChangeAspect="1"/>
          </p:cNvPicPr>
          <p:nvPr/>
        </p:nvPicPr>
        <p:blipFill>
          <a:blip r:embed="rId2"/>
          <a:stretch>
            <a:fillRect/>
          </a:stretch>
        </p:blipFill>
        <p:spPr>
          <a:xfrm>
            <a:off x="323528" y="835538"/>
            <a:ext cx="8741617" cy="5929628"/>
          </a:xfrm>
          <a:prstGeom prst="rect">
            <a:avLst/>
          </a:prstGeom>
        </p:spPr>
      </p:pic>
      <p:pic>
        <p:nvPicPr>
          <p:cNvPr id="3" name="6 Imagen">
            <a:extLst>
              <a:ext uri="{FF2B5EF4-FFF2-40B4-BE49-F238E27FC236}">
                <a16:creationId xmlns:a16="http://schemas.microsoft.com/office/drawing/2014/main" id="{B431AF4B-0920-47C6-A522-BCAD7592C5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AD4E0C82-4FEE-4752-BFFF-DDC348435B1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5849E5C1-AD95-4058-8D63-D7CB9434962D}"/>
              </a:ext>
            </a:extLst>
          </p:cNvPr>
          <p:cNvSpPr txBox="1"/>
          <p:nvPr/>
        </p:nvSpPr>
        <p:spPr>
          <a:xfrm>
            <a:off x="99062" y="116632"/>
            <a:ext cx="3397084" cy="523220"/>
          </a:xfrm>
          <a:prstGeom prst="rect">
            <a:avLst/>
          </a:prstGeom>
          <a:noFill/>
        </p:spPr>
        <p:txBody>
          <a:bodyPr wrap="none" rtlCol="0">
            <a:spAutoFit/>
          </a:bodyPr>
          <a:lstStyle/>
          <a:p>
            <a:r>
              <a:rPr lang="es-CO" sz="2800" b="1" dirty="0" err="1"/>
              <a:t>ENSEMBLE</a:t>
            </a:r>
            <a:r>
              <a:rPr lang="es-CO" sz="2800" b="1" dirty="0"/>
              <a:t> </a:t>
            </a:r>
            <a:r>
              <a:rPr lang="es-CO" sz="2800" b="1" dirty="0" err="1"/>
              <a:t>METHODS</a:t>
            </a:r>
            <a:endParaRPr lang="es-CO" sz="2800" b="1" dirty="0"/>
          </a:p>
        </p:txBody>
      </p:sp>
    </p:spTree>
    <p:extLst>
      <p:ext uri="{BB962C8B-B14F-4D97-AF65-F5344CB8AC3E}">
        <p14:creationId xmlns:p14="http://schemas.microsoft.com/office/powerpoint/2010/main" val="2178377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A02FDD-B4B9-4299-B87C-16E07F0312B3}"/>
              </a:ext>
            </a:extLst>
          </p:cNvPr>
          <p:cNvSpPr/>
          <p:nvPr/>
        </p:nvSpPr>
        <p:spPr>
          <a:xfrm>
            <a:off x="251520" y="1124744"/>
            <a:ext cx="8568952" cy="2308324"/>
          </a:xfrm>
          <a:prstGeom prst="rect">
            <a:avLst/>
          </a:prstGeom>
        </p:spPr>
        <p:txBody>
          <a:bodyPr wrap="square">
            <a:spAutoFit/>
          </a:bodyPr>
          <a:lstStyle/>
          <a:p>
            <a:pPr fontAlgn="base">
              <a:buFont typeface="+mj-lt"/>
              <a:buAutoNum type="arabicPeriod"/>
            </a:pPr>
            <a:r>
              <a:rPr lang="en-US" dirty="0">
                <a:latin typeface="Roboto"/>
              </a:rPr>
              <a:t>Both are ensemble methods to get N learners from 1 learner.</a:t>
            </a:r>
          </a:p>
          <a:p>
            <a:pPr fontAlgn="base">
              <a:buFont typeface="+mj-lt"/>
              <a:buAutoNum type="arabicPeriod"/>
            </a:pPr>
            <a:endParaRPr lang="en-US" dirty="0">
              <a:latin typeface="Roboto"/>
            </a:endParaRPr>
          </a:p>
          <a:p>
            <a:pPr fontAlgn="base">
              <a:buFont typeface="+mj-lt"/>
              <a:buAutoNum type="arabicPeriod"/>
            </a:pPr>
            <a:r>
              <a:rPr lang="en-US" dirty="0">
                <a:latin typeface="Roboto"/>
              </a:rPr>
              <a:t>Both generate several training data sets by random sampling.</a:t>
            </a:r>
          </a:p>
          <a:p>
            <a:pPr fontAlgn="base">
              <a:buFont typeface="+mj-lt"/>
              <a:buAutoNum type="arabicPeriod"/>
            </a:pPr>
            <a:endParaRPr lang="en-US" dirty="0">
              <a:latin typeface="Roboto"/>
            </a:endParaRPr>
          </a:p>
          <a:p>
            <a:pPr fontAlgn="base">
              <a:buFont typeface="+mj-lt"/>
              <a:buAutoNum type="arabicPeriod"/>
            </a:pPr>
            <a:r>
              <a:rPr lang="en-US" dirty="0">
                <a:latin typeface="Roboto"/>
              </a:rPr>
              <a:t>Both make the final decision by averaging the N learners (or taking the majority of them </a:t>
            </a:r>
            <a:r>
              <a:rPr lang="en-US" dirty="0" err="1">
                <a:latin typeface="Roboto"/>
              </a:rPr>
              <a:t>i.e</a:t>
            </a:r>
            <a:r>
              <a:rPr lang="en-US" dirty="0">
                <a:latin typeface="Roboto"/>
              </a:rPr>
              <a:t> Majority Voting).</a:t>
            </a:r>
          </a:p>
          <a:p>
            <a:pPr fontAlgn="base">
              <a:buFont typeface="+mj-lt"/>
              <a:buAutoNum type="arabicPeriod"/>
            </a:pPr>
            <a:endParaRPr lang="en-US" dirty="0">
              <a:latin typeface="Roboto"/>
            </a:endParaRPr>
          </a:p>
          <a:p>
            <a:pPr fontAlgn="base">
              <a:buFont typeface="+mj-lt"/>
              <a:buAutoNum type="arabicPeriod"/>
            </a:pPr>
            <a:r>
              <a:rPr lang="en-US" dirty="0">
                <a:latin typeface="Roboto"/>
              </a:rPr>
              <a:t>Both are good at reducing variance and provide higher stability.</a:t>
            </a:r>
            <a:endParaRPr lang="en-US" b="0" i="0" dirty="0">
              <a:effectLst/>
              <a:latin typeface="Roboto"/>
            </a:endParaRPr>
          </a:p>
        </p:txBody>
      </p:sp>
      <p:pic>
        <p:nvPicPr>
          <p:cNvPr id="3" name="6 Imagen">
            <a:extLst>
              <a:ext uri="{FF2B5EF4-FFF2-40B4-BE49-F238E27FC236}">
                <a16:creationId xmlns:a16="http://schemas.microsoft.com/office/drawing/2014/main" id="{785898A9-53F1-410D-BE4A-F98273795D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8D9EF104-5B6F-4137-AC76-7B7B82B7F96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355E8D29-45F9-422F-AF95-5DDF9FEF7BE7}"/>
              </a:ext>
            </a:extLst>
          </p:cNvPr>
          <p:cNvSpPr txBox="1"/>
          <p:nvPr/>
        </p:nvSpPr>
        <p:spPr>
          <a:xfrm>
            <a:off x="99062" y="116632"/>
            <a:ext cx="3686009" cy="523220"/>
          </a:xfrm>
          <a:prstGeom prst="rect">
            <a:avLst/>
          </a:prstGeom>
          <a:noFill/>
        </p:spPr>
        <p:txBody>
          <a:bodyPr wrap="none" rtlCol="0">
            <a:spAutoFit/>
          </a:bodyPr>
          <a:lstStyle/>
          <a:p>
            <a:r>
              <a:rPr lang="es-CO" sz="2800" b="1" dirty="0" err="1"/>
              <a:t>BAGGING</a:t>
            </a:r>
            <a:r>
              <a:rPr lang="es-CO" sz="2800" b="1" dirty="0"/>
              <a:t> vs </a:t>
            </a:r>
            <a:r>
              <a:rPr lang="es-CO" sz="2800" b="1" dirty="0" err="1"/>
              <a:t>BOOSTING</a:t>
            </a:r>
            <a:endParaRPr lang="es-CO" sz="2800" b="1" dirty="0"/>
          </a:p>
        </p:txBody>
      </p:sp>
    </p:spTree>
    <p:extLst>
      <p:ext uri="{BB962C8B-B14F-4D97-AF65-F5344CB8AC3E}">
        <p14:creationId xmlns:p14="http://schemas.microsoft.com/office/powerpoint/2010/main" val="798319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07A1E53-7981-4369-A236-6A847E819005}"/>
              </a:ext>
            </a:extLst>
          </p:cNvPr>
          <p:cNvGraphicFramePr>
            <a:graphicFrameLocks noGrp="1"/>
          </p:cNvGraphicFramePr>
          <p:nvPr/>
        </p:nvGraphicFramePr>
        <p:xfrm>
          <a:off x="395536" y="1484784"/>
          <a:ext cx="8424936" cy="4783930"/>
        </p:xfrm>
        <a:graphic>
          <a:graphicData uri="http://schemas.openxmlformats.org/drawingml/2006/table">
            <a:tbl>
              <a:tblPr/>
              <a:tblGrid>
                <a:gridCol w="4212468">
                  <a:extLst>
                    <a:ext uri="{9D8B030D-6E8A-4147-A177-3AD203B41FA5}">
                      <a16:colId xmlns:a16="http://schemas.microsoft.com/office/drawing/2014/main" val="2778306362"/>
                    </a:ext>
                  </a:extLst>
                </a:gridCol>
                <a:gridCol w="4212468">
                  <a:extLst>
                    <a:ext uri="{9D8B030D-6E8A-4147-A177-3AD203B41FA5}">
                      <a16:colId xmlns:a16="http://schemas.microsoft.com/office/drawing/2014/main" val="67679215"/>
                    </a:ext>
                  </a:extLst>
                </a:gridCol>
              </a:tblGrid>
              <a:tr h="118194">
                <a:tc>
                  <a:txBody>
                    <a:bodyPr/>
                    <a:lstStyle/>
                    <a:p>
                      <a:pPr algn="ctr" fontAlgn="base"/>
                      <a:r>
                        <a:rPr lang="en-US" sz="2000" b="1" cap="all" dirty="0">
                          <a:solidFill>
                            <a:srgbClr val="000000"/>
                          </a:solidFill>
                          <a:effectLst/>
                          <a:latin typeface="Arial" panose="020B0604020202020204" pitchFamily="34" charset="0"/>
                          <a:cs typeface="Arial" panose="020B0604020202020204" pitchFamily="34" charset="0"/>
                        </a:rPr>
                        <a:t>BAGGING</a:t>
                      </a:r>
                    </a:p>
                  </a:txBody>
                  <a:tcPr marL="7207" marR="7207" marT="7207" marB="7207" anchor="ctr">
                    <a:lnL>
                      <a:noFill/>
                    </a:lnL>
                    <a:lnR>
                      <a:noFill/>
                    </a:lnR>
                    <a:lnT>
                      <a:noFill/>
                    </a:lnT>
                    <a:lnB w="4763"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US" sz="2000" b="1" cap="all" dirty="0">
                          <a:solidFill>
                            <a:srgbClr val="000000"/>
                          </a:solidFill>
                          <a:effectLst/>
                          <a:latin typeface="Arial" panose="020B0604020202020204" pitchFamily="34" charset="0"/>
                          <a:cs typeface="Arial" panose="020B0604020202020204" pitchFamily="34" charset="0"/>
                        </a:rPr>
                        <a:t>BOOSTING</a:t>
                      </a:r>
                    </a:p>
                  </a:txBody>
                  <a:tcPr marL="7207" marR="7207" marT="7207" marB="7207" anchor="ctr">
                    <a:lnL>
                      <a:noFill/>
                    </a:lnL>
                    <a:lnR>
                      <a:noFill/>
                    </a:lnR>
                    <a:lnT>
                      <a:noFill/>
                    </a:lnT>
                    <a:lnB w="4763" cap="flat" cmpd="sng" algn="ctr">
                      <a:solidFill>
                        <a:srgbClr val="EDEDED"/>
                      </a:solidFill>
                      <a:prstDash val="solid"/>
                      <a:round/>
                      <a:headEnd type="none" w="med" len="med"/>
                      <a:tailEnd type="none" w="med" len="med"/>
                    </a:lnB>
                    <a:solidFill>
                      <a:srgbClr val="0F9D58"/>
                    </a:solidFill>
                  </a:tcPr>
                </a:tc>
                <a:extLst>
                  <a:ext uri="{0D108BD9-81ED-4DB2-BD59-A6C34878D82A}">
                    <a16:rowId xmlns:a16="http://schemas.microsoft.com/office/drawing/2014/main" val="1104062892"/>
                  </a:ext>
                </a:extLst>
              </a:tr>
              <a:tr h="635292">
                <a:tc>
                  <a:txBody>
                    <a:bodyPr/>
                    <a:lstStyle/>
                    <a:p>
                      <a:pPr algn="l" fontAlgn="base"/>
                      <a:r>
                        <a:rPr lang="en-US" sz="1600" b="0">
                          <a:effectLst/>
                          <a:latin typeface="Arial" panose="020B0604020202020204" pitchFamily="34" charset="0"/>
                          <a:cs typeface="Arial" panose="020B0604020202020204" pitchFamily="34" charset="0"/>
                        </a:rPr>
                        <a:t>Simplest way of combining predictions that</a:t>
                      </a:r>
                      <a:br>
                        <a:rPr lang="en-US" sz="1600" b="0">
                          <a:effectLst/>
                          <a:latin typeface="Arial" panose="020B0604020202020204" pitchFamily="34" charset="0"/>
                          <a:cs typeface="Arial" panose="020B0604020202020204" pitchFamily="34" charset="0"/>
                        </a:rPr>
                      </a:br>
                      <a:r>
                        <a:rPr lang="en-US" sz="1600" b="0">
                          <a:effectLst/>
                          <a:latin typeface="Arial" panose="020B0604020202020204" pitchFamily="34" charset="0"/>
                          <a:cs typeface="Arial" panose="020B0604020202020204" pitchFamily="34" charset="0"/>
                        </a:rPr>
                        <a:t>belong to the same type.</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latin typeface="Arial" panose="020B0604020202020204" pitchFamily="34" charset="0"/>
                          <a:cs typeface="Arial" panose="020B0604020202020204" pitchFamily="34" charset="0"/>
                        </a:rPr>
                        <a:t>A way of combining predictions that</a:t>
                      </a:r>
                      <a:br>
                        <a:rPr lang="en-US" sz="1600" b="0">
                          <a:effectLst/>
                          <a:latin typeface="Arial" panose="020B0604020202020204" pitchFamily="34" charset="0"/>
                          <a:cs typeface="Arial" panose="020B0604020202020204" pitchFamily="34" charset="0"/>
                        </a:rPr>
                      </a:br>
                      <a:r>
                        <a:rPr lang="en-US" sz="1600" b="0">
                          <a:effectLst/>
                          <a:latin typeface="Arial" panose="020B0604020202020204" pitchFamily="34" charset="0"/>
                          <a:cs typeface="Arial" panose="020B0604020202020204" pitchFamily="34" charset="0"/>
                        </a:rPr>
                        <a:t>belong to the different types.</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999977549"/>
                  </a:ext>
                </a:extLst>
              </a:tr>
              <a:tr h="323952">
                <a:tc>
                  <a:txBody>
                    <a:bodyPr/>
                    <a:lstStyle/>
                    <a:p>
                      <a:pPr algn="l" fontAlgn="base"/>
                      <a:r>
                        <a:rPr lang="en-US" sz="1600" b="0" dirty="0">
                          <a:effectLst/>
                          <a:latin typeface="Arial" panose="020B0604020202020204" pitchFamily="34" charset="0"/>
                          <a:cs typeface="Arial" panose="020B0604020202020204" pitchFamily="34" charset="0"/>
                        </a:rPr>
                        <a:t>Aim to decrease variance, not bias.</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latin typeface="Arial" panose="020B0604020202020204" pitchFamily="34" charset="0"/>
                          <a:cs typeface="Arial" panose="020B0604020202020204" pitchFamily="34" charset="0"/>
                        </a:rPr>
                        <a:t>Aim to decrease bias, not variance.</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954103783"/>
                  </a:ext>
                </a:extLst>
              </a:tr>
              <a:tr h="479622">
                <a:tc>
                  <a:txBody>
                    <a:bodyPr/>
                    <a:lstStyle/>
                    <a:p>
                      <a:pPr algn="l" fontAlgn="base"/>
                      <a:r>
                        <a:rPr lang="en-US" sz="1600" b="0">
                          <a:effectLst/>
                          <a:latin typeface="Arial" panose="020B0604020202020204" pitchFamily="34" charset="0"/>
                          <a:cs typeface="Arial" panose="020B0604020202020204" pitchFamily="34" charset="0"/>
                        </a:rPr>
                        <a:t>Each model receives equal weight.</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latin typeface="Arial" panose="020B0604020202020204" pitchFamily="34" charset="0"/>
                          <a:cs typeface="Arial" panose="020B0604020202020204" pitchFamily="34" charset="0"/>
                        </a:rPr>
                        <a:t>Models are weighted according to their performance.</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802159753"/>
                  </a:ext>
                </a:extLst>
              </a:tr>
              <a:tr h="739072">
                <a:tc>
                  <a:txBody>
                    <a:bodyPr/>
                    <a:lstStyle/>
                    <a:p>
                      <a:pPr algn="l" fontAlgn="base"/>
                      <a:r>
                        <a:rPr lang="en-US" sz="1600" b="0">
                          <a:effectLst/>
                          <a:latin typeface="Arial" panose="020B0604020202020204" pitchFamily="34" charset="0"/>
                          <a:cs typeface="Arial" panose="020B0604020202020204" pitchFamily="34" charset="0"/>
                        </a:rPr>
                        <a:t>Each model is built independently.</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latin typeface="Arial" panose="020B0604020202020204" pitchFamily="34" charset="0"/>
                          <a:cs typeface="Arial" panose="020B0604020202020204" pitchFamily="34" charset="0"/>
                        </a:rPr>
                        <a:t>New models are influenced</a:t>
                      </a:r>
                      <a:br>
                        <a:rPr lang="en-US" sz="1600" b="0">
                          <a:effectLst/>
                          <a:latin typeface="Arial" panose="020B0604020202020204" pitchFamily="34" charset="0"/>
                          <a:cs typeface="Arial" panose="020B0604020202020204" pitchFamily="34" charset="0"/>
                        </a:rPr>
                      </a:br>
                      <a:r>
                        <a:rPr lang="en-US" sz="1600" b="0">
                          <a:effectLst/>
                          <a:latin typeface="Arial" panose="020B0604020202020204" pitchFamily="34" charset="0"/>
                          <a:cs typeface="Arial" panose="020B0604020202020204" pitchFamily="34" charset="0"/>
                        </a:rPr>
                        <a:t>by performance of previously built models.</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470024927"/>
                  </a:ext>
                </a:extLst>
              </a:tr>
              <a:tr h="946632">
                <a:tc>
                  <a:txBody>
                    <a:bodyPr/>
                    <a:lstStyle/>
                    <a:p>
                      <a:pPr algn="l" fontAlgn="base"/>
                      <a:r>
                        <a:rPr lang="en-US" sz="1600" b="0">
                          <a:effectLst/>
                          <a:latin typeface="Arial" panose="020B0604020202020204" pitchFamily="34" charset="0"/>
                          <a:cs typeface="Arial" panose="020B0604020202020204" pitchFamily="34" charset="0"/>
                        </a:rPr>
                        <a:t>Different training data subsets are randomly drawn with replacement from the entire training dataset.</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latin typeface="Arial" panose="020B0604020202020204" pitchFamily="34" charset="0"/>
                          <a:cs typeface="Arial" panose="020B0604020202020204" pitchFamily="34" charset="0"/>
                        </a:rPr>
                        <a:t>Every new subsets contains the elements that were misclassified by previous models.</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473264981"/>
                  </a:ext>
                </a:extLst>
              </a:tr>
              <a:tr h="427732">
                <a:tc>
                  <a:txBody>
                    <a:bodyPr/>
                    <a:lstStyle/>
                    <a:p>
                      <a:pPr algn="l" fontAlgn="base"/>
                      <a:r>
                        <a:rPr lang="en-US" sz="1600" b="0">
                          <a:effectLst/>
                          <a:latin typeface="Arial" panose="020B0604020202020204" pitchFamily="34" charset="0"/>
                          <a:cs typeface="Arial" panose="020B0604020202020204" pitchFamily="34" charset="0"/>
                        </a:rPr>
                        <a:t>Bagging tries to solve over-fitting problem.</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latin typeface="Arial" panose="020B0604020202020204" pitchFamily="34" charset="0"/>
                          <a:cs typeface="Arial" panose="020B0604020202020204" pitchFamily="34" charset="0"/>
                        </a:rPr>
                        <a:t>Boosting tries to reduce bias.</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920558369"/>
                  </a:ext>
                </a:extLst>
              </a:tr>
              <a:tr h="635292">
                <a:tc>
                  <a:txBody>
                    <a:bodyPr/>
                    <a:lstStyle/>
                    <a:p>
                      <a:pPr algn="l" fontAlgn="base"/>
                      <a:r>
                        <a:rPr lang="en-US" sz="1600" b="0">
                          <a:effectLst/>
                          <a:latin typeface="Arial" panose="020B0604020202020204" pitchFamily="34" charset="0"/>
                          <a:cs typeface="Arial" panose="020B0604020202020204" pitchFamily="34" charset="0"/>
                        </a:rPr>
                        <a:t>If the classifier is unstable (high variance), then apply bagging.</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latin typeface="Arial" panose="020B0604020202020204" pitchFamily="34" charset="0"/>
                          <a:cs typeface="Arial" panose="020B0604020202020204" pitchFamily="34" charset="0"/>
                        </a:rPr>
                        <a:t>If the classifier is stable and simple (high bias) the apply boosting.</a:t>
                      </a:r>
                    </a:p>
                  </a:txBody>
                  <a:tcPr marL="12612" marR="12612" marT="6306" marB="6306"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970997137"/>
                  </a:ext>
                </a:extLst>
              </a:tr>
              <a:tr h="220172">
                <a:tc>
                  <a:txBody>
                    <a:bodyPr/>
                    <a:lstStyle/>
                    <a:p>
                      <a:pPr algn="l" fontAlgn="base"/>
                      <a:r>
                        <a:rPr lang="en-US" sz="1600" b="0">
                          <a:effectLst/>
                          <a:latin typeface="Arial" panose="020B0604020202020204" pitchFamily="34" charset="0"/>
                          <a:cs typeface="Arial" panose="020B0604020202020204" pitchFamily="34" charset="0"/>
                        </a:rPr>
                        <a:t>Random forest.</a:t>
                      </a:r>
                    </a:p>
                  </a:txBody>
                  <a:tcPr marL="12612" marR="12612" marT="6306" marB="6306" anchor="ctr">
                    <a:lnL>
                      <a:noFill/>
                    </a:lnL>
                    <a:lnR>
                      <a:noFill/>
                    </a:lnR>
                    <a:lnT w="4763"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600" b="0" dirty="0">
                          <a:effectLst/>
                          <a:latin typeface="Arial" panose="020B0604020202020204" pitchFamily="34" charset="0"/>
                          <a:cs typeface="Arial" panose="020B0604020202020204" pitchFamily="34" charset="0"/>
                        </a:rPr>
                        <a:t>Gradient boosting.</a:t>
                      </a:r>
                    </a:p>
                  </a:txBody>
                  <a:tcPr marL="12612" marR="12612" marT="6306" marB="6306" anchor="ctr">
                    <a:lnL>
                      <a:noFill/>
                    </a:lnL>
                    <a:lnR>
                      <a:noFill/>
                    </a:lnR>
                    <a:lnT w="4763"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845324110"/>
                  </a:ext>
                </a:extLst>
              </a:tr>
            </a:tbl>
          </a:graphicData>
        </a:graphic>
      </p:graphicFrame>
      <p:pic>
        <p:nvPicPr>
          <p:cNvPr id="4" name="6 Imagen">
            <a:extLst>
              <a:ext uri="{FF2B5EF4-FFF2-40B4-BE49-F238E27FC236}">
                <a16:creationId xmlns:a16="http://schemas.microsoft.com/office/drawing/2014/main" id="{FEC9699B-ECE9-4417-B5D4-3815D7B289E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366FDC59-5C59-4DF4-A87D-C904B56AE2C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1C39182A-8ED9-4BBD-A6EE-0ED3FF0F6D7D}"/>
              </a:ext>
            </a:extLst>
          </p:cNvPr>
          <p:cNvSpPr txBox="1"/>
          <p:nvPr/>
        </p:nvSpPr>
        <p:spPr>
          <a:xfrm>
            <a:off x="99062" y="116632"/>
            <a:ext cx="3686009" cy="523220"/>
          </a:xfrm>
          <a:prstGeom prst="rect">
            <a:avLst/>
          </a:prstGeom>
          <a:noFill/>
        </p:spPr>
        <p:txBody>
          <a:bodyPr wrap="none" rtlCol="0">
            <a:spAutoFit/>
          </a:bodyPr>
          <a:lstStyle/>
          <a:p>
            <a:r>
              <a:rPr lang="es-CO" sz="2800" b="1" dirty="0" err="1"/>
              <a:t>BAGGING</a:t>
            </a:r>
            <a:r>
              <a:rPr lang="es-CO" sz="2800" b="1" dirty="0"/>
              <a:t> vs </a:t>
            </a:r>
            <a:r>
              <a:rPr lang="es-CO" sz="2800" b="1" dirty="0" err="1"/>
              <a:t>BOOSTING</a:t>
            </a:r>
            <a:endParaRPr lang="es-CO" sz="2800" b="1" dirty="0"/>
          </a:p>
        </p:txBody>
      </p:sp>
    </p:spTree>
    <p:extLst>
      <p:ext uri="{BB962C8B-B14F-4D97-AF65-F5344CB8AC3E}">
        <p14:creationId xmlns:p14="http://schemas.microsoft.com/office/powerpoint/2010/main" val="1029627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05A422B-F6C7-42A4-9450-BC7F256DC989}"/>
              </a:ext>
            </a:extLst>
          </p:cNvPr>
          <p:cNvSpPr txBox="1"/>
          <p:nvPr/>
        </p:nvSpPr>
        <p:spPr>
          <a:xfrm>
            <a:off x="32153" y="2276872"/>
            <a:ext cx="9004343" cy="2215991"/>
          </a:xfrm>
          <a:prstGeom prst="rect">
            <a:avLst/>
          </a:prstGeom>
          <a:noFill/>
        </p:spPr>
        <p:txBody>
          <a:bodyPr wrap="square" rtlCol="0">
            <a:spAutoFit/>
          </a:bodyPr>
          <a:lstStyle/>
          <a:p>
            <a:pPr algn="ctr"/>
            <a:r>
              <a:rPr lang="en-US" sz="4000" b="1" dirty="0"/>
              <a:t>BAGGING</a:t>
            </a:r>
          </a:p>
          <a:p>
            <a:endParaRPr lang="en-US" sz="4000" b="1" dirty="0"/>
          </a:p>
          <a:p>
            <a:r>
              <a:rPr lang="en-US" dirty="0"/>
              <a:t>base models that are often considered for bagging are models with high variance but low bias</a:t>
            </a:r>
            <a:endParaRPr lang="en-US" i="1" dirty="0"/>
          </a:p>
          <a:p>
            <a:endParaRPr lang="es-CO" sz="4000" b="1" dirty="0"/>
          </a:p>
        </p:txBody>
      </p:sp>
    </p:spTree>
    <p:extLst>
      <p:ext uri="{BB962C8B-B14F-4D97-AF65-F5344CB8AC3E}">
        <p14:creationId xmlns:p14="http://schemas.microsoft.com/office/powerpoint/2010/main" val="386732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geeksforgeeks.org/wp-content/uploads/20190515171714/cb7feb7c-d065-4da7-bea6-5f6017038059.png">
            <a:extLst>
              <a:ext uri="{FF2B5EF4-FFF2-40B4-BE49-F238E27FC236}">
                <a16:creationId xmlns:a16="http://schemas.microsoft.com/office/drawing/2014/main" id="{2A5AC2D6-E4B1-45CE-B2E8-EAF06CE6F42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79" b="7602"/>
          <a:stretch/>
        </p:blipFill>
        <p:spPr bwMode="auto">
          <a:xfrm>
            <a:off x="998537" y="853278"/>
            <a:ext cx="7146925" cy="5885487"/>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AFA22399-2E56-420B-B002-F5F6B20345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5BA1F8E8-BD83-4582-9112-DF06178EBD2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8905F094-0D0C-4564-8811-F14392AD7385}"/>
              </a:ext>
            </a:extLst>
          </p:cNvPr>
          <p:cNvSpPr txBox="1"/>
          <p:nvPr/>
        </p:nvSpPr>
        <p:spPr>
          <a:xfrm>
            <a:off x="99062" y="116632"/>
            <a:ext cx="1617879" cy="523220"/>
          </a:xfrm>
          <a:prstGeom prst="rect">
            <a:avLst/>
          </a:prstGeom>
          <a:noFill/>
        </p:spPr>
        <p:txBody>
          <a:bodyPr wrap="none" rtlCol="0">
            <a:spAutoFit/>
          </a:bodyPr>
          <a:lstStyle/>
          <a:p>
            <a:r>
              <a:rPr lang="es-CO" sz="2800" b="1" dirty="0" err="1"/>
              <a:t>BAGGING</a:t>
            </a:r>
            <a:endParaRPr lang="es-CO" sz="2800" b="1" dirty="0"/>
          </a:p>
        </p:txBody>
      </p:sp>
    </p:spTree>
    <p:extLst>
      <p:ext uri="{BB962C8B-B14F-4D97-AF65-F5344CB8AC3E}">
        <p14:creationId xmlns:p14="http://schemas.microsoft.com/office/powerpoint/2010/main" val="2110045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miro.medium.com/max/960/1*DFHUbdz6EyOuMYP4pDnFl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908720"/>
            <a:ext cx="7487816" cy="5615863"/>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2411760" y="6155251"/>
            <a:ext cx="3736920" cy="369332"/>
          </a:xfrm>
          <a:prstGeom prst="rect">
            <a:avLst/>
          </a:prstGeom>
        </p:spPr>
        <p:txBody>
          <a:bodyPr wrap="none">
            <a:spAutoFit/>
          </a:bodyPr>
          <a:lstStyle/>
          <a:p>
            <a:r>
              <a:rPr lang="es-CO" dirty="0" err="1">
                <a:latin typeface="medium-content-serif-font"/>
              </a:rPr>
              <a:t>Bagging</a:t>
            </a:r>
            <a:r>
              <a:rPr lang="es-CO" dirty="0">
                <a:latin typeface="medium-content-serif-font"/>
              </a:rPr>
              <a:t> = </a:t>
            </a:r>
            <a:r>
              <a:rPr lang="es-CO" dirty="0" err="1">
                <a:latin typeface="medium-content-serif-font"/>
              </a:rPr>
              <a:t>bootstrap</a:t>
            </a:r>
            <a:r>
              <a:rPr lang="es-CO" dirty="0">
                <a:latin typeface="medium-content-serif-font"/>
              </a:rPr>
              <a:t> + </a:t>
            </a:r>
            <a:r>
              <a:rPr lang="es-CO" dirty="0" err="1">
                <a:latin typeface="medium-content-serif-font"/>
              </a:rPr>
              <a:t>aggregating</a:t>
            </a:r>
            <a:endParaRPr lang="es-CO" dirty="0"/>
          </a:p>
        </p:txBody>
      </p:sp>
      <p:pic>
        <p:nvPicPr>
          <p:cNvPr id="4" name="6 Imagen">
            <a:extLst>
              <a:ext uri="{FF2B5EF4-FFF2-40B4-BE49-F238E27FC236}">
                <a16:creationId xmlns:a16="http://schemas.microsoft.com/office/drawing/2014/main" id="{AFA22399-2E56-420B-B002-F5F6B20345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5BA1F8E8-BD83-4582-9112-DF06178EBD2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8905F094-0D0C-4564-8811-F14392AD7385}"/>
              </a:ext>
            </a:extLst>
          </p:cNvPr>
          <p:cNvSpPr txBox="1"/>
          <p:nvPr/>
        </p:nvSpPr>
        <p:spPr>
          <a:xfrm>
            <a:off x="99062" y="116632"/>
            <a:ext cx="1617879" cy="523220"/>
          </a:xfrm>
          <a:prstGeom prst="rect">
            <a:avLst/>
          </a:prstGeom>
          <a:noFill/>
        </p:spPr>
        <p:txBody>
          <a:bodyPr wrap="none" rtlCol="0">
            <a:spAutoFit/>
          </a:bodyPr>
          <a:lstStyle/>
          <a:p>
            <a:r>
              <a:rPr lang="es-CO" sz="2800" b="1" dirty="0" err="1"/>
              <a:t>BAGGING</a:t>
            </a:r>
            <a:endParaRPr lang="es-CO" sz="2800" b="1" dirty="0"/>
          </a:p>
        </p:txBody>
      </p:sp>
    </p:spTree>
    <p:extLst>
      <p:ext uri="{BB962C8B-B14F-4D97-AF65-F5344CB8AC3E}">
        <p14:creationId xmlns:p14="http://schemas.microsoft.com/office/powerpoint/2010/main" val="776822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17529D-E053-4C89-8094-24BDE917FFBB}"/>
              </a:ext>
            </a:extLst>
          </p:cNvPr>
          <p:cNvSpPr>
            <a:spLocks noChangeArrowheads="1"/>
          </p:cNvSpPr>
          <p:nvPr/>
        </p:nvSpPr>
        <p:spPr bwMode="auto">
          <a:xfrm>
            <a:off x="251520" y="1268760"/>
            <a:ext cx="8732848"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1D1F22"/>
                </a:solidFill>
                <a:effectLst/>
                <a:cs typeface="Arial" panose="020B0604020202020204" pitchFamily="34" charset="0"/>
              </a:rPr>
              <a:t>In </a:t>
            </a:r>
            <a:r>
              <a:rPr kumimoji="0" lang="en-US" altLang="en-US" sz="1600" b="0" i="0" u="none" strike="noStrike" cap="none" normalizeH="0" baseline="0" dirty="0" err="1">
                <a:ln>
                  <a:noFill/>
                </a:ln>
                <a:solidFill>
                  <a:srgbClr val="1D1F22"/>
                </a:solidFill>
                <a:effectLst/>
                <a:cs typeface="Arial" panose="020B0604020202020204" pitchFamily="34" charset="0"/>
              </a:rPr>
              <a:t>scikit</a:t>
            </a:r>
            <a:r>
              <a:rPr kumimoji="0" lang="en-US" altLang="en-US" sz="1600" b="0" i="0" u="none" strike="noStrike" cap="none" normalizeH="0" baseline="0" dirty="0">
                <a:ln>
                  <a:noFill/>
                </a:ln>
                <a:solidFill>
                  <a:srgbClr val="1D1F22"/>
                </a:solidFill>
                <a:effectLst/>
                <a:cs typeface="Arial" panose="020B0604020202020204" pitchFamily="34" charset="0"/>
              </a:rPr>
              <a:t>-learn, bagging methods are offered as a unified </a:t>
            </a:r>
            <a:r>
              <a:rPr kumimoji="0" lang="en-US" altLang="en-US" sz="1600" b="1" i="0" u="none" strike="noStrike" cap="none" normalizeH="0" baseline="0" dirty="0" err="1">
                <a:ln>
                  <a:noFill/>
                </a:ln>
                <a:solidFill>
                  <a:srgbClr val="2878A2"/>
                </a:solidFill>
                <a:effectLst/>
                <a:cs typeface="Arial" panose="020B0604020202020204" pitchFamily="34" charset="0"/>
                <a:hlinkClick r:id="rId2" tooltip="sklearn.ensemble.BaggingClassifier"/>
              </a:rPr>
              <a:t>BaggingClassifier</a:t>
            </a:r>
            <a:r>
              <a:rPr kumimoji="0" lang="en-US" altLang="en-US" sz="1600" b="0" i="0" u="none" strike="noStrike" cap="none" normalizeH="0" baseline="0" dirty="0">
                <a:ln>
                  <a:noFill/>
                </a:ln>
                <a:solidFill>
                  <a:srgbClr val="1D1F22"/>
                </a:solidFill>
                <a:effectLst/>
                <a:cs typeface="Arial" panose="020B0604020202020204" pitchFamily="34" charset="0"/>
              </a:rPr>
              <a:t> meta-estimator (resp. </a:t>
            </a:r>
            <a:r>
              <a:rPr kumimoji="0" lang="en-US" altLang="en-US" sz="1600" b="1" i="0" u="none" strike="noStrike" cap="none" normalizeH="0" baseline="0" dirty="0" err="1">
                <a:ln>
                  <a:noFill/>
                </a:ln>
                <a:solidFill>
                  <a:srgbClr val="2878A2"/>
                </a:solidFill>
                <a:effectLst/>
                <a:cs typeface="Arial" panose="020B0604020202020204" pitchFamily="34" charset="0"/>
                <a:hlinkClick r:id="rId3" tooltip="sklearn.ensemble.BaggingRegressor"/>
              </a:rPr>
              <a:t>BaggingRegressor</a:t>
            </a:r>
            <a:r>
              <a:rPr kumimoji="0" lang="en-US" altLang="en-US" sz="1600" b="0" i="0" u="none" strike="noStrike" cap="none" normalizeH="0" baseline="0" dirty="0">
                <a:ln>
                  <a:noFill/>
                </a:ln>
                <a:solidFill>
                  <a:srgbClr val="1D1F22"/>
                </a:solidFill>
                <a:effectLst/>
                <a:cs typeface="Arial" panose="020B0604020202020204" pitchFamily="34" charset="0"/>
              </a:rPr>
              <a:t>), taking as input a user-specified base estimator along with parameters specifying the strategy to draw random subsets. </a:t>
            </a:r>
            <a:r>
              <a:rPr kumimoji="0" lang="en-US" altLang="en-US" sz="1600" b="0" i="0" u="none" strike="noStrike" cap="none" normalizeH="0" baseline="0" dirty="0">
                <a:ln>
                  <a:noFill/>
                </a:ln>
                <a:solidFill>
                  <a:schemeClr val="tx1"/>
                </a:solidFill>
                <a:effectLst/>
                <a:cs typeface="Arial" panose="020B0604020202020204" pitchFamily="34" charset="0"/>
              </a:rPr>
              <a:t> </a:t>
            </a:r>
          </a:p>
        </p:txBody>
      </p:sp>
      <p:pic>
        <p:nvPicPr>
          <p:cNvPr id="3" name="6 Imagen">
            <a:extLst>
              <a:ext uri="{FF2B5EF4-FFF2-40B4-BE49-F238E27FC236}">
                <a16:creationId xmlns:a16="http://schemas.microsoft.com/office/drawing/2014/main" id="{75285077-0FBC-42B6-808C-474B27C77C2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247BE6E8-A5E3-4A00-A3A1-3E7DC787D49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74BC8134-6CC1-40A7-99A0-9DAD82DA6DBD}"/>
              </a:ext>
            </a:extLst>
          </p:cNvPr>
          <p:cNvSpPr txBox="1"/>
          <p:nvPr/>
        </p:nvSpPr>
        <p:spPr>
          <a:xfrm>
            <a:off x="99062" y="116632"/>
            <a:ext cx="3843488" cy="523220"/>
          </a:xfrm>
          <a:prstGeom prst="rect">
            <a:avLst/>
          </a:prstGeom>
          <a:noFill/>
        </p:spPr>
        <p:txBody>
          <a:bodyPr wrap="none" rtlCol="0">
            <a:spAutoFit/>
          </a:bodyPr>
          <a:lstStyle/>
          <a:p>
            <a:r>
              <a:rPr lang="es-CO" sz="2800" b="1" dirty="0"/>
              <a:t>BAGGING – </a:t>
            </a:r>
            <a:r>
              <a:rPr lang="es-CO" sz="2800" b="1" dirty="0" err="1"/>
              <a:t>replacement</a:t>
            </a:r>
            <a:endParaRPr lang="es-CO" sz="2800" b="1" dirty="0"/>
          </a:p>
        </p:txBody>
      </p:sp>
      <p:sp>
        <p:nvSpPr>
          <p:cNvPr id="6" name="Rectangle 5">
            <a:extLst>
              <a:ext uri="{FF2B5EF4-FFF2-40B4-BE49-F238E27FC236}">
                <a16:creationId xmlns:a16="http://schemas.microsoft.com/office/drawing/2014/main" id="{32581C9F-DFAE-450B-BA20-978C28133D34}"/>
              </a:ext>
            </a:extLst>
          </p:cNvPr>
          <p:cNvSpPr/>
          <p:nvPr/>
        </p:nvSpPr>
        <p:spPr>
          <a:xfrm>
            <a:off x="1043608" y="3140968"/>
            <a:ext cx="6192688" cy="1477328"/>
          </a:xfrm>
          <a:prstGeom prst="rect">
            <a:avLst/>
          </a:prstGeom>
        </p:spPr>
        <p:txBody>
          <a:bodyPr wrap="square">
            <a:spAutoFit/>
          </a:bodyPr>
          <a:lstStyle/>
          <a:p>
            <a:pPr fontAlgn="base"/>
            <a:r>
              <a:rPr lang="en-US" b="1" i="1" dirty="0">
                <a:latin typeface="Roboto"/>
              </a:rPr>
              <a:t>Original training dataset:</a:t>
            </a:r>
            <a:r>
              <a:rPr lang="en-US" i="1" dirty="0">
                <a:latin typeface="Roboto"/>
              </a:rPr>
              <a:t> 1, 2, 3, 4, 5, 6, 7, 8, 9, 10</a:t>
            </a:r>
          </a:p>
          <a:p>
            <a:pPr fontAlgn="base"/>
            <a:endParaRPr lang="en-US" i="1" dirty="0">
              <a:latin typeface="Roboto"/>
            </a:endParaRPr>
          </a:p>
          <a:p>
            <a:pPr fontAlgn="base"/>
            <a:r>
              <a:rPr lang="en-US" b="1" i="1" dirty="0">
                <a:latin typeface="Roboto"/>
              </a:rPr>
              <a:t>Resampled training set 1:</a:t>
            </a:r>
            <a:r>
              <a:rPr lang="en-US" i="1" dirty="0">
                <a:latin typeface="Roboto"/>
              </a:rPr>
              <a:t> 2, 3, 3, 5, 6, 1, 8, 10, 9, 1</a:t>
            </a:r>
            <a:br>
              <a:rPr lang="en-US" i="1" dirty="0">
                <a:latin typeface="Roboto"/>
              </a:rPr>
            </a:br>
            <a:r>
              <a:rPr lang="en-US" b="1" i="1" dirty="0">
                <a:latin typeface="Roboto"/>
              </a:rPr>
              <a:t>Resampled training set 2:</a:t>
            </a:r>
            <a:r>
              <a:rPr lang="en-US" i="1" dirty="0">
                <a:latin typeface="Roboto"/>
              </a:rPr>
              <a:t> 1, 1, 5, 6, 3, 8, 9, 10, 2, 7</a:t>
            </a:r>
            <a:br>
              <a:rPr lang="en-US" i="1" dirty="0">
                <a:latin typeface="Roboto"/>
              </a:rPr>
            </a:br>
            <a:r>
              <a:rPr lang="en-US" b="1" i="1" dirty="0">
                <a:latin typeface="Roboto"/>
              </a:rPr>
              <a:t>Resampled training set 3:</a:t>
            </a:r>
            <a:r>
              <a:rPr lang="en-US" i="1" dirty="0">
                <a:latin typeface="Roboto"/>
              </a:rPr>
              <a:t> 1, 5, 8, 9, 2, 10, 9, 7, 5, 4</a:t>
            </a:r>
            <a:endParaRPr lang="en-US" b="0" i="1" dirty="0">
              <a:effectLst/>
              <a:latin typeface="Roboto"/>
            </a:endParaRPr>
          </a:p>
        </p:txBody>
      </p:sp>
      <p:sp>
        <p:nvSpPr>
          <p:cNvPr id="8" name="Rectángulo 7"/>
          <p:cNvSpPr/>
          <p:nvPr/>
        </p:nvSpPr>
        <p:spPr>
          <a:xfrm>
            <a:off x="1331640" y="5445224"/>
            <a:ext cx="6912768" cy="369332"/>
          </a:xfrm>
          <a:prstGeom prst="rect">
            <a:avLst/>
          </a:prstGeom>
        </p:spPr>
        <p:txBody>
          <a:bodyPr wrap="square">
            <a:spAutoFit/>
          </a:bodyPr>
          <a:lstStyle/>
          <a:p>
            <a:r>
              <a:rPr lang="en-US" dirty="0">
                <a:latin typeface="medium-content-serif-font"/>
              </a:rPr>
              <a:t>When it’s not used replacement, the method is called </a:t>
            </a:r>
            <a:r>
              <a:rPr lang="en-US" b="1" dirty="0">
                <a:latin typeface="medium-content-serif-font"/>
              </a:rPr>
              <a:t>pasting</a:t>
            </a:r>
            <a:endParaRPr lang="es-CO" b="1" dirty="0"/>
          </a:p>
        </p:txBody>
      </p:sp>
    </p:spTree>
    <p:extLst>
      <p:ext uri="{BB962C8B-B14F-4D97-AF65-F5344CB8AC3E}">
        <p14:creationId xmlns:p14="http://schemas.microsoft.com/office/powerpoint/2010/main" val="97676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197091" y="2132856"/>
            <a:ext cx="6787263" cy="4378152"/>
          </a:xfrm>
          <a:prstGeom prst="rect">
            <a:avLst/>
          </a:prstGeom>
        </p:spPr>
      </p:pic>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p:cNvSpPr txBox="1"/>
          <p:nvPr/>
        </p:nvSpPr>
        <p:spPr>
          <a:xfrm>
            <a:off x="99062" y="116632"/>
            <a:ext cx="2423612" cy="523220"/>
          </a:xfrm>
          <a:prstGeom prst="rect">
            <a:avLst/>
          </a:prstGeom>
          <a:noFill/>
        </p:spPr>
        <p:txBody>
          <a:bodyPr wrap="none" rtlCol="0">
            <a:spAutoFit/>
          </a:bodyPr>
          <a:lstStyle/>
          <a:p>
            <a:r>
              <a:rPr lang="es-CO" sz="2800" b="1" dirty="0" err="1"/>
              <a:t>DECISION</a:t>
            </a:r>
            <a:r>
              <a:rPr lang="es-CO" sz="2800" b="1" dirty="0"/>
              <a:t> </a:t>
            </a:r>
            <a:r>
              <a:rPr lang="es-CO" sz="2800" b="1" dirty="0" err="1"/>
              <a:t>TREE</a:t>
            </a:r>
            <a:endParaRPr lang="es-CO" sz="2800" b="1" dirty="0"/>
          </a:p>
        </p:txBody>
      </p:sp>
      <p:sp>
        <p:nvSpPr>
          <p:cNvPr id="2" name="Rectángulo 1"/>
          <p:cNvSpPr/>
          <p:nvPr/>
        </p:nvSpPr>
        <p:spPr>
          <a:xfrm>
            <a:off x="123397" y="836712"/>
            <a:ext cx="8856984" cy="2062103"/>
          </a:xfrm>
          <a:prstGeom prst="rect">
            <a:avLst/>
          </a:prstGeom>
        </p:spPr>
        <p:txBody>
          <a:bodyPr wrap="square">
            <a:spAutoFit/>
          </a:bodyPr>
          <a:lstStyle/>
          <a:p>
            <a:pPr algn="just"/>
            <a:r>
              <a:rPr lang="en-US" sz="1600" dirty="0">
                <a:solidFill>
                  <a:srgbClr val="000000"/>
                </a:solidFill>
              </a:rPr>
              <a:t>A decision tree is a tree-like structure where internal nodes represent a test on an attribute, each branch represents outcome of a test, and each leaf node represents class label, and the decision is made after computing all attributes. A path from root to leaf represents classification rules. Thus, a decision tree consists of three types of nodes.</a:t>
            </a:r>
          </a:p>
          <a:p>
            <a:pPr algn="just"/>
            <a:endParaRPr lang="en-US" sz="1600" dirty="0">
              <a:solidFill>
                <a:srgbClr val="000000"/>
              </a:solidFill>
            </a:endParaRPr>
          </a:p>
          <a:p>
            <a:pPr algn="just"/>
            <a:r>
              <a:rPr lang="es-CO" sz="1600" dirty="0">
                <a:solidFill>
                  <a:srgbClr val="000000"/>
                </a:solidFill>
              </a:rPr>
              <a:t>• </a:t>
            </a:r>
            <a:r>
              <a:rPr lang="es-CO" sz="1600" dirty="0" err="1">
                <a:solidFill>
                  <a:srgbClr val="000000"/>
                </a:solidFill>
              </a:rPr>
              <a:t>Root</a:t>
            </a:r>
            <a:r>
              <a:rPr lang="es-CO" sz="1600" dirty="0">
                <a:solidFill>
                  <a:srgbClr val="000000"/>
                </a:solidFill>
              </a:rPr>
              <a:t> </a:t>
            </a:r>
            <a:r>
              <a:rPr lang="es-CO" sz="1600" dirty="0" err="1">
                <a:solidFill>
                  <a:srgbClr val="000000"/>
                </a:solidFill>
              </a:rPr>
              <a:t>node</a:t>
            </a:r>
            <a:endParaRPr lang="es-CO" sz="1600" dirty="0">
              <a:solidFill>
                <a:srgbClr val="000000"/>
              </a:solidFill>
            </a:endParaRPr>
          </a:p>
          <a:p>
            <a:pPr algn="just"/>
            <a:r>
              <a:rPr lang="es-CO" sz="1600" dirty="0">
                <a:solidFill>
                  <a:srgbClr val="000000"/>
                </a:solidFill>
              </a:rPr>
              <a:t>• </a:t>
            </a:r>
            <a:r>
              <a:rPr lang="es-CO" sz="1600" dirty="0" err="1">
                <a:solidFill>
                  <a:srgbClr val="000000"/>
                </a:solidFill>
              </a:rPr>
              <a:t>Branch</a:t>
            </a:r>
            <a:r>
              <a:rPr lang="es-CO" sz="1600" dirty="0">
                <a:solidFill>
                  <a:srgbClr val="000000"/>
                </a:solidFill>
              </a:rPr>
              <a:t> </a:t>
            </a:r>
            <a:r>
              <a:rPr lang="es-CO" sz="1600" dirty="0" err="1">
                <a:solidFill>
                  <a:srgbClr val="000000"/>
                </a:solidFill>
              </a:rPr>
              <a:t>node</a:t>
            </a:r>
            <a:endParaRPr lang="es-CO" sz="1600" dirty="0">
              <a:solidFill>
                <a:srgbClr val="000000"/>
              </a:solidFill>
            </a:endParaRPr>
          </a:p>
          <a:p>
            <a:pPr algn="just"/>
            <a:r>
              <a:rPr lang="es-CO" sz="1600" dirty="0">
                <a:solidFill>
                  <a:srgbClr val="000000"/>
                </a:solidFill>
              </a:rPr>
              <a:t>• </a:t>
            </a:r>
            <a:r>
              <a:rPr lang="es-CO" sz="1600" dirty="0" err="1">
                <a:solidFill>
                  <a:srgbClr val="000000"/>
                </a:solidFill>
              </a:rPr>
              <a:t>Leaf</a:t>
            </a:r>
            <a:r>
              <a:rPr lang="es-CO" sz="1600" dirty="0">
                <a:solidFill>
                  <a:srgbClr val="000000"/>
                </a:solidFill>
              </a:rPr>
              <a:t> </a:t>
            </a:r>
            <a:r>
              <a:rPr lang="es-CO" sz="1600" dirty="0" err="1">
                <a:solidFill>
                  <a:srgbClr val="000000"/>
                </a:solidFill>
              </a:rPr>
              <a:t>node</a:t>
            </a:r>
            <a:r>
              <a:rPr lang="es-CO" sz="1600" dirty="0">
                <a:solidFill>
                  <a:srgbClr val="000000"/>
                </a:solidFill>
              </a:rPr>
              <a:t> (</a:t>
            </a:r>
            <a:r>
              <a:rPr lang="es-CO" sz="1600" dirty="0" err="1">
                <a:solidFill>
                  <a:srgbClr val="000000"/>
                </a:solidFill>
              </a:rPr>
              <a:t>class</a:t>
            </a:r>
            <a:r>
              <a:rPr lang="es-CO" sz="1600" dirty="0">
                <a:solidFill>
                  <a:srgbClr val="000000"/>
                </a:solidFill>
              </a:rPr>
              <a:t> </a:t>
            </a:r>
            <a:r>
              <a:rPr lang="es-CO" sz="1600" dirty="0" err="1">
                <a:solidFill>
                  <a:srgbClr val="000000"/>
                </a:solidFill>
              </a:rPr>
              <a:t>label</a:t>
            </a:r>
            <a:r>
              <a:rPr lang="es-CO" sz="1600" dirty="0">
                <a:solidFill>
                  <a:srgbClr val="000000"/>
                </a:solidFill>
              </a:rPr>
              <a:t>)</a:t>
            </a:r>
            <a:endParaRPr lang="es-CO" sz="1600" dirty="0"/>
          </a:p>
        </p:txBody>
      </p:sp>
      <p:pic>
        <p:nvPicPr>
          <p:cNvPr id="7" name="Imagen 6"/>
          <p:cNvPicPr>
            <a:picLocks noChangeAspect="1"/>
          </p:cNvPicPr>
          <p:nvPr/>
        </p:nvPicPr>
        <p:blipFill>
          <a:blip r:embed="rId4"/>
          <a:stretch>
            <a:fillRect/>
          </a:stretch>
        </p:blipFill>
        <p:spPr>
          <a:xfrm>
            <a:off x="389437" y="4653136"/>
            <a:ext cx="4266474" cy="1371352"/>
          </a:xfrm>
          <a:prstGeom prst="rect">
            <a:avLst/>
          </a:prstGeom>
        </p:spPr>
      </p:pic>
    </p:spTree>
    <p:extLst>
      <p:ext uri="{BB962C8B-B14F-4D97-AF65-F5344CB8AC3E}">
        <p14:creationId xmlns:p14="http://schemas.microsoft.com/office/powerpoint/2010/main" val="2463204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260/1*lWnm3eJVe3uo95OcSg5jUA@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4784"/>
            <a:ext cx="8447283" cy="388843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75285077-0FBC-42B6-808C-474B27C77C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247BE6E8-A5E3-4A00-A3A1-3E7DC787D49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74BC8134-6CC1-40A7-99A0-9DAD82DA6DBD}"/>
              </a:ext>
            </a:extLst>
          </p:cNvPr>
          <p:cNvSpPr txBox="1"/>
          <p:nvPr/>
        </p:nvSpPr>
        <p:spPr>
          <a:xfrm>
            <a:off x="99062" y="116632"/>
            <a:ext cx="3843488" cy="523220"/>
          </a:xfrm>
          <a:prstGeom prst="rect">
            <a:avLst/>
          </a:prstGeom>
          <a:noFill/>
        </p:spPr>
        <p:txBody>
          <a:bodyPr wrap="none" rtlCol="0">
            <a:spAutoFit/>
          </a:bodyPr>
          <a:lstStyle/>
          <a:p>
            <a:r>
              <a:rPr lang="es-CO" sz="2800" b="1" dirty="0"/>
              <a:t>BAGGING – </a:t>
            </a:r>
            <a:r>
              <a:rPr lang="es-CO" sz="2800" b="1" dirty="0" err="1"/>
              <a:t>replacement</a:t>
            </a:r>
            <a:endParaRPr lang="es-CO" sz="2800" b="1" dirty="0"/>
          </a:p>
        </p:txBody>
      </p:sp>
    </p:spTree>
    <p:extLst>
      <p:ext uri="{BB962C8B-B14F-4D97-AF65-F5344CB8AC3E}">
        <p14:creationId xmlns:p14="http://schemas.microsoft.com/office/powerpoint/2010/main" val="2973703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DA9CB-9348-4759-96F1-037DDD57F530}"/>
              </a:ext>
            </a:extLst>
          </p:cNvPr>
          <p:cNvPicPr>
            <a:picLocks noChangeAspect="1"/>
          </p:cNvPicPr>
          <p:nvPr/>
        </p:nvPicPr>
        <p:blipFill>
          <a:blip r:embed="rId2"/>
          <a:stretch>
            <a:fillRect/>
          </a:stretch>
        </p:blipFill>
        <p:spPr>
          <a:xfrm>
            <a:off x="-18295" y="1772816"/>
            <a:ext cx="9144000" cy="4178660"/>
          </a:xfrm>
          <a:prstGeom prst="rect">
            <a:avLst/>
          </a:prstGeom>
        </p:spPr>
      </p:pic>
      <p:pic>
        <p:nvPicPr>
          <p:cNvPr id="3" name="6 Imagen">
            <a:extLst>
              <a:ext uri="{FF2B5EF4-FFF2-40B4-BE49-F238E27FC236}">
                <a16:creationId xmlns:a16="http://schemas.microsoft.com/office/drawing/2014/main" id="{8E943171-6EA3-4532-9502-ED0799BAE9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B4FFAAF9-3E2F-47AA-A0AC-C5C87E029E3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CEC73B1C-37BF-4182-ADD8-80DEA3339732}"/>
              </a:ext>
            </a:extLst>
          </p:cNvPr>
          <p:cNvSpPr txBox="1"/>
          <p:nvPr/>
        </p:nvSpPr>
        <p:spPr>
          <a:xfrm>
            <a:off x="99062" y="44624"/>
            <a:ext cx="5771324" cy="523220"/>
          </a:xfrm>
          <a:prstGeom prst="rect">
            <a:avLst/>
          </a:prstGeom>
          <a:noFill/>
        </p:spPr>
        <p:txBody>
          <a:bodyPr wrap="none" rtlCol="0">
            <a:spAutoFit/>
          </a:bodyPr>
          <a:lstStyle/>
          <a:p>
            <a:r>
              <a:rPr lang="es-CO" sz="2800" b="1" dirty="0"/>
              <a:t>BOOTSTRAP </a:t>
            </a:r>
            <a:r>
              <a:rPr lang="es-CO" sz="2800" b="1" dirty="0" err="1"/>
              <a:t>AGGREGATION</a:t>
            </a:r>
            <a:r>
              <a:rPr lang="es-CO" sz="2800" b="1" dirty="0"/>
              <a:t> (</a:t>
            </a:r>
            <a:r>
              <a:rPr lang="es-CO" sz="2800" b="1" dirty="0" err="1"/>
              <a:t>Bagging</a:t>
            </a:r>
            <a:r>
              <a:rPr lang="es-CO" sz="2800" b="1" dirty="0"/>
              <a:t>)</a:t>
            </a:r>
          </a:p>
        </p:txBody>
      </p:sp>
    </p:spTree>
    <p:extLst>
      <p:ext uri="{BB962C8B-B14F-4D97-AF65-F5344CB8AC3E}">
        <p14:creationId xmlns:p14="http://schemas.microsoft.com/office/powerpoint/2010/main" val="2992498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CFFEBF-45F7-41AD-9A90-84F91407D700}"/>
              </a:ext>
            </a:extLst>
          </p:cNvPr>
          <p:cNvPicPr>
            <a:picLocks noChangeAspect="1"/>
          </p:cNvPicPr>
          <p:nvPr/>
        </p:nvPicPr>
        <p:blipFill>
          <a:blip r:embed="rId2"/>
          <a:stretch>
            <a:fillRect/>
          </a:stretch>
        </p:blipFill>
        <p:spPr>
          <a:xfrm>
            <a:off x="1154844" y="620688"/>
            <a:ext cx="6834312" cy="6237312"/>
          </a:xfrm>
          <a:prstGeom prst="rect">
            <a:avLst/>
          </a:prstGeom>
        </p:spPr>
      </p:pic>
      <p:pic>
        <p:nvPicPr>
          <p:cNvPr id="3" name="6 Imagen">
            <a:extLst>
              <a:ext uri="{FF2B5EF4-FFF2-40B4-BE49-F238E27FC236}">
                <a16:creationId xmlns:a16="http://schemas.microsoft.com/office/drawing/2014/main" id="{0FA51A01-7BD4-494E-BAAA-FB358D54C6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8FEFAB83-1492-47AD-9AB5-763AE9332533}"/>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E8616488-49EE-4884-B808-A1A80DF744F7}"/>
              </a:ext>
            </a:extLst>
          </p:cNvPr>
          <p:cNvSpPr txBox="1"/>
          <p:nvPr/>
        </p:nvSpPr>
        <p:spPr>
          <a:xfrm>
            <a:off x="99062" y="44624"/>
            <a:ext cx="5771324" cy="523220"/>
          </a:xfrm>
          <a:prstGeom prst="rect">
            <a:avLst/>
          </a:prstGeom>
          <a:noFill/>
        </p:spPr>
        <p:txBody>
          <a:bodyPr wrap="none" rtlCol="0">
            <a:spAutoFit/>
          </a:bodyPr>
          <a:lstStyle/>
          <a:p>
            <a:r>
              <a:rPr lang="es-CO" sz="2800" b="1" dirty="0"/>
              <a:t>BOOTSTRAP </a:t>
            </a:r>
            <a:r>
              <a:rPr lang="es-CO" sz="2800" b="1" dirty="0" err="1"/>
              <a:t>AGGREGATION</a:t>
            </a:r>
            <a:r>
              <a:rPr lang="es-CO" sz="2800" b="1" dirty="0"/>
              <a:t> (</a:t>
            </a:r>
            <a:r>
              <a:rPr lang="es-CO" sz="2800" b="1" dirty="0" err="1"/>
              <a:t>Bagging</a:t>
            </a:r>
            <a:r>
              <a:rPr lang="es-CO" sz="2800" b="1" dirty="0"/>
              <a:t>)</a:t>
            </a:r>
          </a:p>
        </p:txBody>
      </p:sp>
    </p:spTree>
    <p:extLst>
      <p:ext uri="{BB962C8B-B14F-4D97-AF65-F5344CB8AC3E}">
        <p14:creationId xmlns:p14="http://schemas.microsoft.com/office/powerpoint/2010/main" val="4194952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miro.medium.com/max/1820/1*tE0yuFerQPDCMzhobqv1D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7" y="1268760"/>
            <a:ext cx="8647652" cy="511256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0FA51A01-7BD4-494E-BAAA-FB358D54C6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8FEFAB83-1492-47AD-9AB5-763AE9332533}"/>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E8616488-49EE-4884-B808-A1A80DF744F7}"/>
              </a:ext>
            </a:extLst>
          </p:cNvPr>
          <p:cNvSpPr txBox="1"/>
          <p:nvPr/>
        </p:nvSpPr>
        <p:spPr>
          <a:xfrm>
            <a:off x="99062" y="44624"/>
            <a:ext cx="1364028" cy="523220"/>
          </a:xfrm>
          <a:prstGeom prst="rect">
            <a:avLst/>
          </a:prstGeom>
          <a:noFill/>
        </p:spPr>
        <p:txBody>
          <a:bodyPr wrap="none" rtlCol="0">
            <a:spAutoFit/>
          </a:bodyPr>
          <a:lstStyle/>
          <a:p>
            <a:r>
              <a:rPr lang="es-CO" sz="2800" b="1" dirty="0"/>
              <a:t>VOTING</a:t>
            </a:r>
          </a:p>
        </p:txBody>
      </p:sp>
    </p:spTree>
    <p:extLst>
      <p:ext uri="{BB962C8B-B14F-4D97-AF65-F5344CB8AC3E}">
        <p14:creationId xmlns:p14="http://schemas.microsoft.com/office/powerpoint/2010/main" val="2468217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1520" y="1700808"/>
            <a:ext cx="8631552" cy="2592288"/>
          </a:xfrm>
          <a:prstGeom prst="rect">
            <a:avLst/>
          </a:prstGeom>
        </p:spPr>
      </p:pic>
      <p:pic>
        <p:nvPicPr>
          <p:cNvPr id="3" name="6 Imagen">
            <a:extLst>
              <a:ext uri="{FF2B5EF4-FFF2-40B4-BE49-F238E27FC236}">
                <a16:creationId xmlns:a16="http://schemas.microsoft.com/office/drawing/2014/main" id="{0FA51A01-7BD4-494E-BAAA-FB358D54C6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8FEFAB83-1492-47AD-9AB5-763AE9332533}"/>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E8616488-49EE-4884-B808-A1A80DF744F7}"/>
              </a:ext>
            </a:extLst>
          </p:cNvPr>
          <p:cNvSpPr txBox="1"/>
          <p:nvPr/>
        </p:nvSpPr>
        <p:spPr>
          <a:xfrm>
            <a:off x="99062" y="44624"/>
            <a:ext cx="5771324" cy="523220"/>
          </a:xfrm>
          <a:prstGeom prst="rect">
            <a:avLst/>
          </a:prstGeom>
          <a:noFill/>
        </p:spPr>
        <p:txBody>
          <a:bodyPr wrap="none" rtlCol="0">
            <a:spAutoFit/>
          </a:bodyPr>
          <a:lstStyle/>
          <a:p>
            <a:r>
              <a:rPr lang="es-CO" sz="2800" b="1" dirty="0"/>
              <a:t>BOOTSTRAP </a:t>
            </a:r>
            <a:r>
              <a:rPr lang="es-CO" sz="2800" b="1" dirty="0" err="1"/>
              <a:t>AGGREGATION</a:t>
            </a:r>
            <a:r>
              <a:rPr lang="es-CO" sz="2800" b="1" dirty="0"/>
              <a:t> (</a:t>
            </a:r>
            <a:r>
              <a:rPr lang="es-CO" sz="2800" b="1" dirty="0" err="1"/>
              <a:t>Bagging</a:t>
            </a:r>
            <a:r>
              <a:rPr lang="es-CO" sz="2800" b="1" dirty="0"/>
              <a:t>)</a:t>
            </a:r>
          </a:p>
        </p:txBody>
      </p:sp>
    </p:spTree>
    <p:extLst>
      <p:ext uri="{BB962C8B-B14F-4D97-AF65-F5344CB8AC3E}">
        <p14:creationId xmlns:p14="http://schemas.microsoft.com/office/powerpoint/2010/main" val="3043732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990C4BB4-C830-4B9C-8C86-0BACA1CF1561}"/>
              </a:ext>
            </a:extLst>
          </p:cNvPr>
          <p:cNvPicPr>
            <a:picLocks noChangeAspect="1"/>
          </p:cNvPicPr>
          <p:nvPr/>
        </p:nvPicPr>
        <p:blipFill>
          <a:blip r:embed="rId2"/>
          <a:stretch>
            <a:fillRect/>
          </a:stretch>
        </p:blipFill>
        <p:spPr>
          <a:xfrm>
            <a:off x="1827651" y="1599053"/>
            <a:ext cx="5488697" cy="3659893"/>
          </a:xfrm>
          <a:prstGeom prst="rect">
            <a:avLst/>
          </a:prstGeom>
        </p:spPr>
      </p:pic>
      <p:pic>
        <p:nvPicPr>
          <p:cNvPr id="4" name="6 Imagen">
            <a:extLst>
              <a:ext uri="{FF2B5EF4-FFF2-40B4-BE49-F238E27FC236}">
                <a16:creationId xmlns:a16="http://schemas.microsoft.com/office/drawing/2014/main" id="{C4D34EB8-A6CA-4AEA-B69C-74D93C2B00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5797CE2B-9580-435E-AE99-A8D9EAD2FA8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ED89BBF0-6146-4795-AEBA-753391337549}"/>
              </a:ext>
            </a:extLst>
          </p:cNvPr>
          <p:cNvSpPr txBox="1"/>
          <p:nvPr/>
        </p:nvSpPr>
        <p:spPr>
          <a:xfrm>
            <a:off x="99062" y="116632"/>
            <a:ext cx="2827954" cy="523220"/>
          </a:xfrm>
          <a:prstGeom prst="rect">
            <a:avLst/>
          </a:prstGeom>
          <a:noFill/>
        </p:spPr>
        <p:txBody>
          <a:bodyPr wrap="none" rtlCol="0">
            <a:spAutoFit/>
          </a:bodyPr>
          <a:lstStyle/>
          <a:p>
            <a:r>
              <a:rPr lang="es-CO" sz="2800" b="1" dirty="0" err="1"/>
              <a:t>RANDOM</a:t>
            </a:r>
            <a:r>
              <a:rPr lang="es-CO" sz="2800" b="1" dirty="0"/>
              <a:t> FOREST</a:t>
            </a:r>
          </a:p>
        </p:txBody>
      </p:sp>
    </p:spTree>
    <p:extLst>
      <p:ext uri="{BB962C8B-B14F-4D97-AF65-F5344CB8AC3E}">
        <p14:creationId xmlns:p14="http://schemas.microsoft.com/office/powerpoint/2010/main" val="4134756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p:cNvSpPr txBox="1"/>
          <p:nvPr/>
        </p:nvSpPr>
        <p:spPr>
          <a:xfrm>
            <a:off x="99062" y="116632"/>
            <a:ext cx="2827954" cy="523220"/>
          </a:xfrm>
          <a:prstGeom prst="rect">
            <a:avLst/>
          </a:prstGeom>
          <a:noFill/>
        </p:spPr>
        <p:txBody>
          <a:bodyPr wrap="none" rtlCol="0">
            <a:spAutoFit/>
          </a:bodyPr>
          <a:lstStyle/>
          <a:p>
            <a:r>
              <a:rPr lang="es-CO" sz="2800" b="1" dirty="0" err="1"/>
              <a:t>RANDOM</a:t>
            </a:r>
            <a:r>
              <a:rPr lang="es-CO" sz="2800" b="1" dirty="0"/>
              <a:t> FOREST</a:t>
            </a:r>
          </a:p>
        </p:txBody>
      </p:sp>
      <p:sp>
        <p:nvSpPr>
          <p:cNvPr id="6" name="Rectángulo 5">
            <a:extLst>
              <a:ext uri="{FF2B5EF4-FFF2-40B4-BE49-F238E27FC236}">
                <a16:creationId xmlns:a16="http://schemas.microsoft.com/office/drawing/2014/main" id="{CD1FD595-FDB4-4C45-A482-6A625D7C011E}"/>
              </a:ext>
            </a:extLst>
          </p:cNvPr>
          <p:cNvSpPr/>
          <p:nvPr/>
        </p:nvSpPr>
        <p:spPr>
          <a:xfrm>
            <a:off x="323528" y="1023119"/>
            <a:ext cx="8568952" cy="646331"/>
          </a:xfrm>
          <a:prstGeom prst="rect">
            <a:avLst/>
          </a:prstGeom>
        </p:spPr>
        <p:txBody>
          <a:bodyPr wrap="square">
            <a:spAutoFit/>
          </a:bodyPr>
          <a:lstStyle/>
          <a:p>
            <a:r>
              <a:rPr lang="en-US" dirty="0">
                <a:latin typeface="medium-content-serif-font"/>
              </a:rPr>
              <a:t>Random forest is an ensemble model using </a:t>
            </a:r>
            <a:r>
              <a:rPr lang="en-US" b="1" dirty="0">
                <a:latin typeface="medium-content-serif-font"/>
              </a:rPr>
              <a:t>bagging as the ensemble method </a:t>
            </a:r>
            <a:r>
              <a:rPr lang="en-US" dirty="0">
                <a:latin typeface="medium-content-serif-font"/>
              </a:rPr>
              <a:t>and </a:t>
            </a:r>
            <a:r>
              <a:rPr lang="en-US" b="1" dirty="0">
                <a:latin typeface="medium-content-serif-font"/>
              </a:rPr>
              <a:t>decision tree </a:t>
            </a:r>
            <a:r>
              <a:rPr lang="en-US" dirty="0">
                <a:latin typeface="medium-content-serif-font"/>
              </a:rPr>
              <a:t>as the individual model.</a:t>
            </a:r>
            <a:endParaRPr lang="es-CO" dirty="0"/>
          </a:p>
        </p:txBody>
      </p:sp>
      <p:pic>
        <p:nvPicPr>
          <p:cNvPr id="7" name="Picture 2">
            <a:extLst>
              <a:ext uri="{FF2B5EF4-FFF2-40B4-BE49-F238E27FC236}">
                <a16:creationId xmlns:a16="http://schemas.microsoft.com/office/drawing/2014/main" id="{768D723C-0C80-453E-8B2B-D6DF2F121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2856"/>
            <a:ext cx="9144000" cy="439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49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82019E5-CF19-43CB-9B46-0EC54E5E08FE}"/>
              </a:ext>
            </a:extLst>
          </p:cNvPr>
          <p:cNvPicPr>
            <a:picLocks noChangeAspect="1"/>
          </p:cNvPicPr>
          <p:nvPr/>
        </p:nvPicPr>
        <p:blipFill>
          <a:blip r:embed="rId2"/>
          <a:stretch>
            <a:fillRect/>
          </a:stretch>
        </p:blipFill>
        <p:spPr>
          <a:xfrm>
            <a:off x="1428588" y="2095431"/>
            <a:ext cx="6286823" cy="2667137"/>
          </a:xfrm>
          <a:prstGeom prst="rect">
            <a:avLst/>
          </a:prstGeom>
        </p:spPr>
      </p:pic>
      <p:pic>
        <p:nvPicPr>
          <p:cNvPr id="4" name="6 Imagen">
            <a:extLst>
              <a:ext uri="{FF2B5EF4-FFF2-40B4-BE49-F238E27FC236}">
                <a16:creationId xmlns:a16="http://schemas.microsoft.com/office/drawing/2014/main" id="{9218B4F9-3E55-4CD6-837F-1BB18CDDC7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8">
            <a:extLst>
              <a:ext uri="{FF2B5EF4-FFF2-40B4-BE49-F238E27FC236}">
                <a16:creationId xmlns:a16="http://schemas.microsoft.com/office/drawing/2014/main" id="{B7A12F6C-3A78-458C-B291-A1186ADFADA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p:cNvSpPr txBox="1"/>
          <p:nvPr/>
        </p:nvSpPr>
        <p:spPr>
          <a:xfrm>
            <a:off x="683568" y="5683649"/>
            <a:ext cx="7541103" cy="369332"/>
          </a:xfrm>
          <a:prstGeom prst="rect">
            <a:avLst/>
          </a:prstGeom>
          <a:noFill/>
        </p:spPr>
        <p:txBody>
          <a:bodyPr wrap="none" rtlCol="0">
            <a:spAutoFit/>
          </a:bodyPr>
          <a:lstStyle/>
          <a:p>
            <a:r>
              <a:rPr lang="es-CO" dirty="0"/>
              <a:t>Se puede realiza en términos de observaciones y/o en términos de predictores</a:t>
            </a:r>
          </a:p>
        </p:txBody>
      </p:sp>
      <p:sp>
        <p:nvSpPr>
          <p:cNvPr id="8" name="CuadroTexto 9">
            <a:extLst>
              <a:ext uri="{FF2B5EF4-FFF2-40B4-BE49-F238E27FC236}">
                <a16:creationId xmlns:a16="http://schemas.microsoft.com/office/drawing/2014/main" id="{74BC8134-6CC1-40A7-99A0-9DAD82DA6DBD}"/>
              </a:ext>
            </a:extLst>
          </p:cNvPr>
          <p:cNvSpPr txBox="1"/>
          <p:nvPr/>
        </p:nvSpPr>
        <p:spPr>
          <a:xfrm>
            <a:off x="99062" y="116632"/>
            <a:ext cx="5053563" cy="523220"/>
          </a:xfrm>
          <a:prstGeom prst="rect">
            <a:avLst/>
          </a:prstGeom>
          <a:noFill/>
        </p:spPr>
        <p:txBody>
          <a:bodyPr wrap="none" rtlCol="0">
            <a:spAutoFit/>
          </a:bodyPr>
          <a:lstStyle/>
          <a:p>
            <a:r>
              <a:rPr lang="es-CO" sz="2800" b="1" dirty="0"/>
              <a:t>RANDOM FOREST – </a:t>
            </a:r>
            <a:r>
              <a:rPr lang="es-CO" sz="2800" b="1" dirty="0" err="1"/>
              <a:t>replacement</a:t>
            </a:r>
            <a:endParaRPr lang="es-CO" sz="2800" b="1" dirty="0"/>
          </a:p>
        </p:txBody>
      </p:sp>
    </p:spTree>
    <p:extLst>
      <p:ext uri="{BB962C8B-B14F-4D97-AF65-F5344CB8AC3E}">
        <p14:creationId xmlns:p14="http://schemas.microsoft.com/office/powerpoint/2010/main" val="3304163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76432A-0C15-46D4-9687-B58E9CDAF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4425"/>
            <a:ext cx="9144000" cy="4627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3EE0BFB-A828-4EA8-8C25-3F1F8AB49CA2}"/>
              </a:ext>
            </a:extLst>
          </p:cNvPr>
          <p:cNvSpPr/>
          <p:nvPr/>
        </p:nvSpPr>
        <p:spPr>
          <a:xfrm>
            <a:off x="179512" y="476672"/>
            <a:ext cx="8784976" cy="523220"/>
          </a:xfrm>
          <a:prstGeom prst="rect">
            <a:avLst/>
          </a:prstGeom>
        </p:spPr>
        <p:txBody>
          <a:bodyPr wrap="square">
            <a:spAutoFit/>
          </a:bodyPr>
          <a:lstStyle/>
          <a:p>
            <a:pPr algn="just"/>
            <a:r>
              <a:rPr lang="en-US" sz="1400" dirty="0">
                <a:latin typeface="medium-content-serif-font"/>
              </a:rPr>
              <a:t>Let us draw 10 samples from our distribution again and fit a Decision Tree and a Random Forest containing 100 Decision Trees. We repeat this procedure 1000 times and get the following picture:</a:t>
            </a:r>
            <a:endParaRPr lang="es-CO" sz="1400" dirty="0"/>
          </a:p>
        </p:txBody>
      </p:sp>
      <p:sp>
        <p:nvSpPr>
          <p:cNvPr id="3" name="Rectángulo 2">
            <a:extLst>
              <a:ext uri="{FF2B5EF4-FFF2-40B4-BE49-F238E27FC236}">
                <a16:creationId xmlns:a16="http://schemas.microsoft.com/office/drawing/2014/main" id="{31E0C4A8-3817-4AA6-B3EE-7ABA469C392F}"/>
              </a:ext>
            </a:extLst>
          </p:cNvPr>
          <p:cNvSpPr/>
          <p:nvPr/>
        </p:nvSpPr>
        <p:spPr>
          <a:xfrm>
            <a:off x="168908" y="5741390"/>
            <a:ext cx="8975091" cy="954107"/>
          </a:xfrm>
          <a:prstGeom prst="rect">
            <a:avLst/>
          </a:prstGeom>
        </p:spPr>
        <p:txBody>
          <a:bodyPr wrap="square">
            <a:spAutoFit/>
          </a:bodyPr>
          <a:lstStyle/>
          <a:p>
            <a:pPr algn="just"/>
            <a:r>
              <a:rPr lang="en-US" sz="1400" dirty="0">
                <a:latin typeface="medium-content-serif-font"/>
              </a:rPr>
              <a:t>We see that the vertical width of the red tube, formed by the Random Forests is smaller than the Decision Trees’ black tube. So, </a:t>
            </a:r>
            <a:r>
              <a:rPr lang="en-US" sz="1400" b="1" dirty="0">
                <a:latin typeface="medium-content-serif-font"/>
              </a:rPr>
              <a:t>Random Forests have a lower variance than Decision Trees</a:t>
            </a:r>
            <a:r>
              <a:rPr lang="en-US" sz="1400" dirty="0">
                <a:latin typeface="medium-content-serif-font"/>
              </a:rPr>
              <a:t>, as expected. Furthermore, it seems that the averages (the middle) of the two tubes are the same which means that the process of averaging </a:t>
            </a:r>
            <a:r>
              <a:rPr lang="en-US" sz="1400" b="1" dirty="0">
                <a:latin typeface="medium-content-serif-font"/>
              </a:rPr>
              <a:t>did not change the bias</a:t>
            </a:r>
            <a:r>
              <a:rPr lang="en-US" sz="1400" dirty="0">
                <a:latin typeface="medium-content-serif-font"/>
              </a:rPr>
              <a:t>. We still hit the underlying true function </a:t>
            </a:r>
            <a:r>
              <a:rPr lang="en-US" sz="1400" i="1" dirty="0">
                <a:latin typeface="medium-content-serif-font"/>
              </a:rPr>
              <a:t>3sin(x)+x</a:t>
            </a:r>
            <a:r>
              <a:rPr lang="en-US" sz="1400" dirty="0">
                <a:latin typeface="medium-content-serif-font"/>
              </a:rPr>
              <a:t> quite well.</a:t>
            </a:r>
            <a:endParaRPr lang="es-CO" sz="1400" dirty="0"/>
          </a:p>
        </p:txBody>
      </p:sp>
      <p:sp>
        <p:nvSpPr>
          <p:cNvPr id="5" name="Rectángulo 4">
            <a:extLst>
              <a:ext uri="{FF2B5EF4-FFF2-40B4-BE49-F238E27FC236}">
                <a16:creationId xmlns:a16="http://schemas.microsoft.com/office/drawing/2014/main" id="{587D9343-0302-4375-969D-6BB98BE7E7A9}"/>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484714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815/1*_B5HX2whbTs3DS8M6YBD_w@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712966" cy="367240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p:cNvSpPr txBox="1"/>
          <p:nvPr/>
        </p:nvSpPr>
        <p:spPr>
          <a:xfrm>
            <a:off x="99062" y="116632"/>
            <a:ext cx="2827954" cy="523220"/>
          </a:xfrm>
          <a:prstGeom prst="rect">
            <a:avLst/>
          </a:prstGeom>
          <a:noFill/>
        </p:spPr>
        <p:txBody>
          <a:bodyPr wrap="none" rtlCol="0">
            <a:spAutoFit/>
          </a:bodyPr>
          <a:lstStyle/>
          <a:p>
            <a:r>
              <a:rPr lang="es-CO" sz="2800" b="1" dirty="0" err="1"/>
              <a:t>RANDOM</a:t>
            </a:r>
            <a:r>
              <a:rPr lang="es-CO" sz="2800" b="1" dirty="0"/>
              <a:t> FOREST</a:t>
            </a:r>
          </a:p>
        </p:txBody>
      </p:sp>
      <p:sp>
        <p:nvSpPr>
          <p:cNvPr id="2" name="Rectángulo 1"/>
          <p:cNvSpPr/>
          <p:nvPr/>
        </p:nvSpPr>
        <p:spPr>
          <a:xfrm>
            <a:off x="2843808" y="4437112"/>
            <a:ext cx="1584176"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383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48772" y="980728"/>
            <a:ext cx="8136904" cy="5355312"/>
          </a:xfrm>
          <a:prstGeom prst="rect">
            <a:avLst/>
          </a:prstGeom>
        </p:spPr>
        <p:txBody>
          <a:bodyPr wrap="square">
            <a:spAutoFit/>
          </a:bodyPr>
          <a:lstStyle/>
          <a:p>
            <a:pPr marL="285750" indent="-285750" algn="just">
              <a:buFont typeface="Arial" panose="020B0604020202020204" pitchFamily="34" charset="0"/>
              <a:buChar char="•"/>
            </a:pPr>
            <a:r>
              <a:rPr lang="en-US" dirty="0"/>
              <a:t>They are relatively fast to construct and they produce interpretable models (if the trees are small).</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They naturally incorporate mixtures of numeric and categorical predictor variables and missing values.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They are invariant under (strictly monotone) transformations of the individual predictors. As a result, scaling and/or more general transformations are not an issue, and they are immune to the effects of predictor outliers.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They perform internal feature selection as an integral part of the procedure.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They are thereby resistant, if not completely immune, to the inclusion of many irrelevant predictor variables.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There is no need for the exclusive creation of dummy variables.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Test attributes at each node are selected on the basis of a heuristic or statistical impurity measure example, </a:t>
            </a:r>
            <a:r>
              <a:rPr lang="en-US" dirty="0" err="1"/>
              <a:t>Gini</a:t>
            </a:r>
            <a:r>
              <a:rPr lang="en-US" dirty="0"/>
              <a:t>, or Information Gain </a:t>
            </a:r>
            <a:r>
              <a:rPr lang="es-CO" dirty="0"/>
              <a:t>(</a:t>
            </a:r>
            <a:r>
              <a:rPr lang="es-CO" dirty="0" err="1"/>
              <a:t>Entropy</a:t>
            </a:r>
            <a:r>
              <a:rPr lang="es-CO" dirty="0"/>
              <a:t>).</a:t>
            </a:r>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p:cNvSpPr txBox="1"/>
          <p:nvPr/>
        </p:nvSpPr>
        <p:spPr>
          <a:xfrm>
            <a:off x="99062" y="116632"/>
            <a:ext cx="2423612" cy="523220"/>
          </a:xfrm>
          <a:prstGeom prst="rect">
            <a:avLst/>
          </a:prstGeom>
          <a:noFill/>
        </p:spPr>
        <p:txBody>
          <a:bodyPr wrap="none" rtlCol="0">
            <a:spAutoFit/>
          </a:bodyPr>
          <a:lstStyle/>
          <a:p>
            <a:r>
              <a:rPr lang="es-CO" sz="2800" b="1" dirty="0" err="1"/>
              <a:t>DECISION</a:t>
            </a:r>
            <a:r>
              <a:rPr lang="es-CO" sz="2800" b="1" dirty="0"/>
              <a:t> </a:t>
            </a:r>
            <a:r>
              <a:rPr lang="es-CO" sz="2800" b="1" dirty="0" err="1"/>
              <a:t>TREE</a:t>
            </a:r>
            <a:endParaRPr lang="es-CO" sz="2800" b="1" dirty="0"/>
          </a:p>
        </p:txBody>
      </p:sp>
    </p:spTree>
    <p:extLst>
      <p:ext uri="{BB962C8B-B14F-4D97-AF65-F5344CB8AC3E}">
        <p14:creationId xmlns:p14="http://schemas.microsoft.com/office/powerpoint/2010/main" val="1110137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a:extLst>
              <a:ext uri="{FF2B5EF4-FFF2-40B4-BE49-F238E27FC236}">
                <a16:creationId xmlns:a16="http://schemas.microsoft.com/office/drawing/2014/main" id="{0E25A769-38BE-41D3-A7B8-48E466B204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31EBA697-2DD1-4485-9F29-60EF80F2E95B}"/>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F47BDA7D-6C4F-406E-B9EB-FA433404D3DD}"/>
              </a:ext>
            </a:extLst>
          </p:cNvPr>
          <p:cNvSpPr txBox="1"/>
          <p:nvPr/>
        </p:nvSpPr>
        <p:spPr>
          <a:xfrm>
            <a:off x="99062" y="116632"/>
            <a:ext cx="2827954" cy="523220"/>
          </a:xfrm>
          <a:prstGeom prst="rect">
            <a:avLst/>
          </a:prstGeom>
          <a:noFill/>
        </p:spPr>
        <p:txBody>
          <a:bodyPr wrap="none" rtlCol="0">
            <a:spAutoFit/>
          </a:bodyPr>
          <a:lstStyle/>
          <a:p>
            <a:r>
              <a:rPr lang="es-CO" sz="2800" b="1" dirty="0" err="1"/>
              <a:t>RANDOM</a:t>
            </a:r>
            <a:r>
              <a:rPr lang="es-CO" sz="2800" b="1" dirty="0"/>
              <a:t> FOREST</a:t>
            </a:r>
          </a:p>
        </p:txBody>
      </p:sp>
      <p:pic>
        <p:nvPicPr>
          <p:cNvPr id="6" name="Imagen 5" descr="https://cdn-images-1.medium.com/max/800/0*2OooR8mNm6jTbm84">
            <a:extLst>
              <a:ext uri="{FF2B5EF4-FFF2-40B4-BE49-F238E27FC236}">
                <a16:creationId xmlns:a16="http://schemas.microsoft.com/office/drawing/2014/main" id="{39062C12-E8B6-4D34-91C4-3A1F6272F6A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062" y="1484791"/>
            <a:ext cx="8865426" cy="4176446"/>
          </a:xfrm>
          <a:prstGeom prst="rect">
            <a:avLst/>
          </a:prstGeom>
          <a:noFill/>
          <a:ln>
            <a:noFill/>
          </a:ln>
        </p:spPr>
      </p:pic>
    </p:spTree>
    <p:extLst>
      <p:ext uri="{BB962C8B-B14F-4D97-AF65-F5344CB8AC3E}">
        <p14:creationId xmlns:p14="http://schemas.microsoft.com/office/powerpoint/2010/main" val="3471844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07704" y="1268760"/>
            <a:ext cx="5678208" cy="5015261"/>
          </a:xfrm>
          <a:prstGeom prst="rect">
            <a:avLst/>
          </a:prstGeom>
        </p:spPr>
      </p:pic>
      <p:pic>
        <p:nvPicPr>
          <p:cNvPr id="3" name="6 Imagen">
            <a:extLst>
              <a:ext uri="{FF2B5EF4-FFF2-40B4-BE49-F238E27FC236}">
                <a16:creationId xmlns:a16="http://schemas.microsoft.com/office/drawing/2014/main" id="{9218B4F9-3E55-4CD6-837F-1BB18CDDC7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B7A12F6C-3A78-458C-B291-A1186ADFADA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8F77D8F2-B15C-493E-856C-5546BC7D4230}"/>
              </a:ext>
            </a:extLst>
          </p:cNvPr>
          <p:cNvSpPr txBox="1"/>
          <p:nvPr/>
        </p:nvSpPr>
        <p:spPr>
          <a:xfrm>
            <a:off x="99062" y="116632"/>
            <a:ext cx="3592587" cy="523220"/>
          </a:xfrm>
          <a:prstGeom prst="rect">
            <a:avLst/>
          </a:prstGeom>
          <a:noFill/>
        </p:spPr>
        <p:txBody>
          <a:bodyPr wrap="none" rtlCol="0">
            <a:spAutoFit/>
          </a:bodyPr>
          <a:lstStyle/>
          <a:p>
            <a:r>
              <a:rPr lang="es-CO" sz="2800" b="1" dirty="0"/>
              <a:t>FEATURE IMPORTANCE</a:t>
            </a:r>
          </a:p>
        </p:txBody>
      </p:sp>
    </p:spTree>
    <p:extLst>
      <p:ext uri="{BB962C8B-B14F-4D97-AF65-F5344CB8AC3E}">
        <p14:creationId xmlns:p14="http://schemas.microsoft.com/office/powerpoint/2010/main" val="448163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259632" y="1916832"/>
            <a:ext cx="6102424" cy="2031325"/>
          </a:xfrm>
          <a:prstGeom prst="rect">
            <a:avLst/>
          </a:prstGeom>
        </p:spPr>
        <p:txBody>
          <a:bodyPr wrap="square">
            <a:spAutoFit/>
          </a:bodyPr>
          <a:lstStyle/>
          <a:p>
            <a:pPr>
              <a:buFont typeface="Arial" panose="020B0604020202020204" pitchFamily="34" charset="0"/>
              <a:buChar char="•"/>
            </a:pPr>
            <a:r>
              <a:rPr lang="es-CO" dirty="0">
                <a:latin typeface="medium-content-serif-font"/>
              </a:rPr>
              <a:t>Single </a:t>
            </a:r>
            <a:r>
              <a:rPr lang="es-CO" dirty="0" err="1">
                <a:latin typeface="medium-content-serif-font"/>
              </a:rPr>
              <a:t>model</a:t>
            </a:r>
            <a:r>
              <a:rPr lang="es-CO" dirty="0">
                <a:latin typeface="medium-content-serif-font"/>
              </a:rPr>
              <a:t>: AUC = 0.791, </a:t>
            </a:r>
            <a:r>
              <a:rPr lang="es-CO" dirty="0" err="1">
                <a:latin typeface="medium-content-serif-font"/>
              </a:rPr>
              <a:t>Accuracy</a:t>
            </a:r>
            <a:r>
              <a:rPr lang="es-CO" dirty="0">
                <a:latin typeface="medium-content-serif-font"/>
              </a:rPr>
              <a:t>: 0.798</a:t>
            </a:r>
          </a:p>
          <a:p>
            <a:pPr>
              <a:buFont typeface="Arial" panose="020B0604020202020204" pitchFamily="34" charset="0"/>
              <a:buChar char="•"/>
            </a:pPr>
            <a:endParaRPr lang="es-CO" dirty="0">
              <a:latin typeface="medium-content-serif-font"/>
            </a:endParaRPr>
          </a:p>
          <a:p>
            <a:pPr>
              <a:buFont typeface="Arial" panose="020B0604020202020204" pitchFamily="34" charset="0"/>
              <a:buChar char="•"/>
            </a:pPr>
            <a:r>
              <a:rPr lang="es-CO" dirty="0" err="1">
                <a:latin typeface="medium-content-serif-font"/>
              </a:rPr>
              <a:t>Bagging</a:t>
            </a:r>
            <a:r>
              <a:rPr lang="es-CO" dirty="0">
                <a:latin typeface="medium-content-serif-font"/>
              </a:rPr>
              <a:t>: AUC = 0.869, </a:t>
            </a:r>
            <a:r>
              <a:rPr lang="es-CO" dirty="0" err="1">
                <a:latin typeface="medium-content-serif-font"/>
              </a:rPr>
              <a:t>Accuracy</a:t>
            </a:r>
            <a:r>
              <a:rPr lang="es-CO" dirty="0">
                <a:latin typeface="medium-content-serif-font"/>
              </a:rPr>
              <a:t> = 0.816</a:t>
            </a:r>
          </a:p>
          <a:p>
            <a:pPr>
              <a:buFont typeface="Arial" panose="020B0604020202020204" pitchFamily="34" charset="0"/>
              <a:buChar char="•"/>
            </a:pPr>
            <a:endParaRPr lang="es-CO" dirty="0">
              <a:latin typeface="medium-content-serif-font"/>
            </a:endParaRPr>
          </a:p>
          <a:p>
            <a:pPr>
              <a:buFont typeface="Arial" panose="020B0604020202020204" pitchFamily="34" charset="0"/>
              <a:buChar char="•"/>
            </a:pPr>
            <a:r>
              <a:rPr lang="es-CO" dirty="0" err="1">
                <a:latin typeface="medium-content-serif-font"/>
              </a:rPr>
              <a:t>Pasting</a:t>
            </a:r>
            <a:r>
              <a:rPr lang="es-CO" dirty="0">
                <a:latin typeface="medium-content-serif-font"/>
              </a:rPr>
              <a:t>: AUC = 0.870, </a:t>
            </a:r>
            <a:r>
              <a:rPr lang="es-CO" dirty="0" err="1">
                <a:latin typeface="medium-content-serif-font"/>
              </a:rPr>
              <a:t>Accuracy</a:t>
            </a:r>
            <a:r>
              <a:rPr lang="es-CO" dirty="0">
                <a:latin typeface="medium-content-serif-font"/>
              </a:rPr>
              <a:t> = 0.815</a:t>
            </a:r>
          </a:p>
          <a:p>
            <a:pPr>
              <a:buFont typeface="Arial" panose="020B0604020202020204" pitchFamily="34" charset="0"/>
              <a:buChar char="•"/>
            </a:pPr>
            <a:endParaRPr lang="es-CO" dirty="0">
              <a:latin typeface="medium-content-serif-font"/>
            </a:endParaRPr>
          </a:p>
          <a:p>
            <a:pPr>
              <a:buFont typeface="Arial" panose="020B0604020202020204" pitchFamily="34" charset="0"/>
              <a:buChar char="•"/>
            </a:pPr>
            <a:r>
              <a:rPr lang="es-CO" dirty="0" err="1">
                <a:latin typeface="medium-content-serif-font"/>
              </a:rPr>
              <a:t>Native</a:t>
            </a:r>
            <a:r>
              <a:rPr lang="es-CO" dirty="0">
                <a:latin typeface="medium-content-serif-font"/>
              </a:rPr>
              <a:t> </a:t>
            </a:r>
            <a:r>
              <a:rPr lang="es-CO" dirty="0" err="1">
                <a:latin typeface="medium-content-serif-font"/>
              </a:rPr>
              <a:t>random</a:t>
            </a:r>
            <a:r>
              <a:rPr lang="es-CO" dirty="0">
                <a:latin typeface="medium-content-serif-font"/>
              </a:rPr>
              <a:t> </a:t>
            </a:r>
            <a:r>
              <a:rPr lang="es-CO" dirty="0" err="1">
                <a:latin typeface="medium-content-serif-font"/>
              </a:rPr>
              <a:t>forest</a:t>
            </a:r>
            <a:r>
              <a:rPr lang="es-CO" dirty="0">
                <a:latin typeface="medium-content-serif-font"/>
              </a:rPr>
              <a:t>: AUC = 0.887, </a:t>
            </a:r>
            <a:r>
              <a:rPr lang="es-CO" dirty="0" err="1">
                <a:latin typeface="medium-content-serif-font"/>
              </a:rPr>
              <a:t>Accuracy</a:t>
            </a:r>
            <a:r>
              <a:rPr lang="es-CO" dirty="0">
                <a:latin typeface="medium-content-serif-font"/>
              </a:rPr>
              <a:t> = 0.838</a:t>
            </a:r>
            <a:endParaRPr lang="es-CO" b="0" i="0" dirty="0">
              <a:effectLst/>
              <a:latin typeface="medium-content-serif-font"/>
            </a:endParaRPr>
          </a:p>
        </p:txBody>
      </p:sp>
      <p:pic>
        <p:nvPicPr>
          <p:cNvPr id="3" name="6 Imagen">
            <a:extLst>
              <a:ext uri="{FF2B5EF4-FFF2-40B4-BE49-F238E27FC236}">
                <a16:creationId xmlns:a16="http://schemas.microsoft.com/office/drawing/2014/main" id="{9218B4F9-3E55-4CD6-837F-1BB18CDDC7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a:extLst>
              <a:ext uri="{FF2B5EF4-FFF2-40B4-BE49-F238E27FC236}">
                <a16:creationId xmlns:a16="http://schemas.microsoft.com/office/drawing/2014/main" id="{B7A12F6C-3A78-458C-B291-A1186ADFADA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8F77D8F2-B15C-493E-856C-5546BC7D4230}"/>
              </a:ext>
            </a:extLst>
          </p:cNvPr>
          <p:cNvSpPr txBox="1"/>
          <p:nvPr/>
        </p:nvSpPr>
        <p:spPr>
          <a:xfrm>
            <a:off x="99062" y="116632"/>
            <a:ext cx="1617879" cy="523220"/>
          </a:xfrm>
          <a:prstGeom prst="rect">
            <a:avLst/>
          </a:prstGeom>
          <a:noFill/>
        </p:spPr>
        <p:txBody>
          <a:bodyPr wrap="none" rtlCol="0">
            <a:spAutoFit/>
          </a:bodyPr>
          <a:lstStyle/>
          <a:p>
            <a:r>
              <a:rPr lang="es-CO" sz="2800" b="1" dirty="0"/>
              <a:t>BAGGING</a:t>
            </a:r>
          </a:p>
        </p:txBody>
      </p:sp>
    </p:spTree>
    <p:extLst>
      <p:ext uri="{BB962C8B-B14F-4D97-AF65-F5344CB8AC3E}">
        <p14:creationId xmlns:p14="http://schemas.microsoft.com/office/powerpoint/2010/main" val="2622404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05A422B-F6C7-42A4-9450-BC7F256DC989}"/>
              </a:ext>
            </a:extLst>
          </p:cNvPr>
          <p:cNvSpPr txBox="1"/>
          <p:nvPr/>
        </p:nvSpPr>
        <p:spPr>
          <a:xfrm>
            <a:off x="0" y="2708920"/>
            <a:ext cx="9097299" cy="2646878"/>
          </a:xfrm>
          <a:prstGeom prst="rect">
            <a:avLst/>
          </a:prstGeom>
          <a:noFill/>
        </p:spPr>
        <p:txBody>
          <a:bodyPr wrap="none" rtlCol="0">
            <a:spAutoFit/>
          </a:bodyPr>
          <a:lstStyle/>
          <a:p>
            <a:pPr algn="ctr"/>
            <a:r>
              <a:rPr lang="en-US" sz="4000" b="1" dirty="0"/>
              <a:t>BOOSTING</a:t>
            </a:r>
          </a:p>
          <a:p>
            <a:pPr algn="ctr"/>
            <a:r>
              <a:rPr lang="en-US" i="1" dirty="0"/>
              <a:t>Boosting is a method of converting weak learners into strong learners.</a:t>
            </a:r>
          </a:p>
          <a:p>
            <a:pPr algn="ctr"/>
            <a:endParaRPr lang="en-US" i="1" dirty="0"/>
          </a:p>
          <a:p>
            <a:pPr algn="ctr"/>
            <a:endParaRPr lang="en-US" i="1" dirty="0"/>
          </a:p>
          <a:p>
            <a:pPr algn="ctr"/>
            <a:r>
              <a:rPr lang="en-US" dirty="0"/>
              <a:t> base models that are often considered for boosting are models with low variance but high bias</a:t>
            </a:r>
          </a:p>
          <a:p>
            <a:pPr algn="ctr"/>
            <a:endParaRPr lang="en-US" i="1" dirty="0"/>
          </a:p>
          <a:p>
            <a:pPr algn="ctr"/>
            <a:endParaRPr lang="en-US" i="1" dirty="0"/>
          </a:p>
          <a:p>
            <a:pPr algn="ctr"/>
            <a:r>
              <a:rPr lang="en-US" i="1" dirty="0"/>
              <a:t>Shallow decision trees (stump)</a:t>
            </a:r>
          </a:p>
        </p:txBody>
      </p:sp>
      <p:cxnSp>
        <p:nvCxnSpPr>
          <p:cNvPr id="4" name="Conector recto de flecha 3"/>
          <p:cNvCxnSpPr/>
          <p:nvPr/>
        </p:nvCxnSpPr>
        <p:spPr>
          <a:xfrm>
            <a:off x="4427984" y="4509120"/>
            <a:ext cx="0" cy="5040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97563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F623F193-6B7F-4512-BC10-5876A3A6CC05}"/>
              </a:ext>
            </a:extLst>
          </p:cNvPr>
          <p:cNvPicPr>
            <a:picLocks noChangeAspect="1"/>
          </p:cNvPicPr>
          <p:nvPr/>
        </p:nvPicPr>
        <p:blipFill>
          <a:blip r:embed="rId2"/>
          <a:stretch>
            <a:fillRect/>
          </a:stretch>
        </p:blipFill>
        <p:spPr>
          <a:xfrm>
            <a:off x="611560" y="1196751"/>
            <a:ext cx="7848872" cy="5233671"/>
          </a:xfrm>
          <a:prstGeom prst="rect">
            <a:avLst/>
          </a:prstGeom>
        </p:spPr>
      </p:pic>
      <p:pic>
        <p:nvPicPr>
          <p:cNvPr id="4" name="6 Imagen">
            <a:extLst>
              <a:ext uri="{FF2B5EF4-FFF2-40B4-BE49-F238E27FC236}">
                <a16:creationId xmlns:a16="http://schemas.microsoft.com/office/drawing/2014/main" id="{E30EA71C-A9F9-4FD0-A5F9-BD7D46F601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4541D255-029B-4F50-B325-1CEF7C4BD959}"/>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9125672A-EAEE-4E2F-A9E7-E67E40F2A1C7}"/>
              </a:ext>
            </a:extLst>
          </p:cNvPr>
          <p:cNvSpPr txBox="1"/>
          <p:nvPr/>
        </p:nvSpPr>
        <p:spPr>
          <a:xfrm>
            <a:off x="99062" y="44624"/>
            <a:ext cx="1994136" cy="523220"/>
          </a:xfrm>
          <a:prstGeom prst="rect">
            <a:avLst/>
          </a:prstGeom>
          <a:noFill/>
        </p:spPr>
        <p:txBody>
          <a:bodyPr wrap="none" rtlCol="0">
            <a:spAutoFit/>
          </a:bodyPr>
          <a:lstStyle/>
          <a:p>
            <a:r>
              <a:rPr lang="es-CO" sz="2800" b="1" dirty="0"/>
              <a:t>BOOTSTRAP</a:t>
            </a:r>
          </a:p>
        </p:txBody>
      </p:sp>
    </p:spTree>
    <p:extLst>
      <p:ext uri="{BB962C8B-B14F-4D97-AF65-F5344CB8AC3E}">
        <p14:creationId xmlns:p14="http://schemas.microsoft.com/office/powerpoint/2010/main" val="3002676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266D3D-F5A4-46CB-89A0-A1FD68F51A2A}"/>
              </a:ext>
            </a:extLst>
          </p:cNvPr>
          <p:cNvPicPr>
            <a:picLocks noChangeAspect="1"/>
          </p:cNvPicPr>
          <p:nvPr/>
        </p:nvPicPr>
        <p:blipFill>
          <a:blip r:embed="rId2"/>
          <a:stretch>
            <a:fillRect/>
          </a:stretch>
        </p:blipFill>
        <p:spPr>
          <a:xfrm>
            <a:off x="-36512" y="2350923"/>
            <a:ext cx="9144000" cy="3817575"/>
          </a:xfrm>
          <a:prstGeom prst="rect">
            <a:avLst/>
          </a:prstGeom>
        </p:spPr>
      </p:pic>
      <p:pic>
        <p:nvPicPr>
          <p:cNvPr id="4" name="6 Imagen">
            <a:extLst>
              <a:ext uri="{FF2B5EF4-FFF2-40B4-BE49-F238E27FC236}">
                <a16:creationId xmlns:a16="http://schemas.microsoft.com/office/drawing/2014/main" id="{F1FA1D9F-F41C-44FF-86EA-9F55AEEF8A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2E768B06-55B7-46AA-B8A9-6EE3C290B5BF}"/>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79D8313A-D810-4B35-BA2A-4110BDCB853C}"/>
              </a:ext>
            </a:extLst>
          </p:cNvPr>
          <p:cNvSpPr txBox="1"/>
          <p:nvPr/>
        </p:nvSpPr>
        <p:spPr>
          <a:xfrm>
            <a:off x="99062" y="44624"/>
            <a:ext cx="1777731" cy="523220"/>
          </a:xfrm>
          <a:prstGeom prst="rect">
            <a:avLst/>
          </a:prstGeom>
          <a:noFill/>
        </p:spPr>
        <p:txBody>
          <a:bodyPr wrap="none" rtlCol="0">
            <a:spAutoFit/>
          </a:bodyPr>
          <a:lstStyle/>
          <a:p>
            <a:r>
              <a:rPr lang="es-CO" sz="2800" b="1" dirty="0"/>
              <a:t>BOOSTING</a:t>
            </a:r>
          </a:p>
        </p:txBody>
      </p:sp>
      <p:sp>
        <p:nvSpPr>
          <p:cNvPr id="7" name="Rectángulo 6">
            <a:extLst>
              <a:ext uri="{FF2B5EF4-FFF2-40B4-BE49-F238E27FC236}">
                <a16:creationId xmlns:a16="http://schemas.microsoft.com/office/drawing/2014/main" id="{06362F4A-B135-48C2-82CB-8B66CF274F4C}"/>
              </a:ext>
            </a:extLst>
          </p:cNvPr>
          <p:cNvSpPr/>
          <p:nvPr/>
        </p:nvSpPr>
        <p:spPr>
          <a:xfrm>
            <a:off x="171822" y="867203"/>
            <a:ext cx="8861772" cy="1754326"/>
          </a:xfrm>
          <a:prstGeom prst="rect">
            <a:avLst/>
          </a:prstGeom>
        </p:spPr>
        <p:txBody>
          <a:bodyPr wrap="square">
            <a:spAutoFit/>
          </a:bodyPr>
          <a:lstStyle/>
          <a:p>
            <a:pPr algn="just"/>
            <a:r>
              <a:rPr lang="en-US" dirty="0">
                <a:latin typeface="medium-content-serif-font"/>
              </a:rPr>
              <a:t>AdaBoost is a boosting ensemble model and works especially well with the </a:t>
            </a:r>
            <a:r>
              <a:rPr lang="en-US" b="1" dirty="0">
                <a:latin typeface="medium-content-serif-font"/>
              </a:rPr>
              <a:t>decision tree</a:t>
            </a:r>
            <a:r>
              <a:rPr lang="en-US" dirty="0">
                <a:latin typeface="medium-content-serif-font"/>
              </a:rPr>
              <a:t>. Boosting model’s key is learning from the previous mistakes, e.g. misclassification data points.</a:t>
            </a:r>
          </a:p>
          <a:p>
            <a:pPr algn="just"/>
            <a:endParaRPr lang="en-US" dirty="0">
              <a:latin typeface="medium-content-serif-font"/>
            </a:endParaRPr>
          </a:p>
          <a:p>
            <a:pPr algn="just"/>
            <a:r>
              <a:rPr lang="en-US" dirty="0">
                <a:latin typeface="medium-content-serif-font"/>
              </a:rPr>
              <a:t>AdaBoost learns from the mistakes by increasing the weight of misclassified data points.</a:t>
            </a:r>
            <a:endParaRPr lang="en-US" b="0" i="0" dirty="0">
              <a:effectLst/>
              <a:latin typeface="medium-content-serif-font"/>
            </a:endParaRPr>
          </a:p>
        </p:txBody>
      </p:sp>
    </p:spTree>
    <p:extLst>
      <p:ext uri="{BB962C8B-B14F-4D97-AF65-F5344CB8AC3E}">
        <p14:creationId xmlns:p14="http://schemas.microsoft.com/office/powerpoint/2010/main" val="85855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iro.medium.com/max/1402/1*7wz2AIdH0pZSIUAxveLlIg@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7552298" cy="63564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miro.medium.com/max/446/1*YUJJ5nDbhBi0SkFeccsTxQ@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717032"/>
            <a:ext cx="42481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F1FA1D9F-F41C-44FF-86EA-9F55AEEF8A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2E768B06-55B7-46AA-B8A9-6EE3C290B5BF}"/>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79D8313A-D810-4B35-BA2A-4110BDCB853C}"/>
              </a:ext>
            </a:extLst>
          </p:cNvPr>
          <p:cNvSpPr txBox="1"/>
          <p:nvPr/>
        </p:nvSpPr>
        <p:spPr>
          <a:xfrm>
            <a:off x="99062" y="44624"/>
            <a:ext cx="7382149" cy="523220"/>
          </a:xfrm>
          <a:prstGeom prst="rect">
            <a:avLst/>
          </a:prstGeom>
          <a:noFill/>
        </p:spPr>
        <p:txBody>
          <a:bodyPr wrap="none" rtlCol="0">
            <a:spAutoFit/>
          </a:bodyPr>
          <a:lstStyle/>
          <a:p>
            <a:r>
              <a:rPr lang="es-CO" sz="2800" b="1" dirty="0"/>
              <a:t>ADABOOST ALGORITHM (</a:t>
            </a:r>
            <a:r>
              <a:rPr lang="es-CO" sz="2800" b="1" dirty="0" err="1"/>
              <a:t>Adaptative</a:t>
            </a:r>
            <a:r>
              <a:rPr lang="es-CO" sz="2800" b="1" dirty="0"/>
              <a:t> </a:t>
            </a:r>
            <a:r>
              <a:rPr lang="es-CO" sz="2800" b="1" dirty="0" err="1"/>
              <a:t>Boosting</a:t>
            </a:r>
            <a:r>
              <a:rPr lang="es-CO" sz="2800" b="1" dirty="0"/>
              <a:t>)</a:t>
            </a:r>
          </a:p>
        </p:txBody>
      </p:sp>
    </p:spTree>
    <p:extLst>
      <p:ext uri="{BB962C8B-B14F-4D97-AF65-F5344CB8AC3E}">
        <p14:creationId xmlns:p14="http://schemas.microsoft.com/office/powerpoint/2010/main" val="1255431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CD0F6C4-181E-4931-A578-5A7181173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2" y="458826"/>
            <a:ext cx="8734425" cy="3781425"/>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35120C8D-8AAF-42D3-A86B-29CBF7DB98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BD2073F7-832B-402D-87A8-22393528F1C8}"/>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EDE87B74-9490-4CAD-9FAC-7DD21CBED601}"/>
              </a:ext>
            </a:extLst>
          </p:cNvPr>
          <p:cNvSpPr txBox="1"/>
          <p:nvPr/>
        </p:nvSpPr>
        <p:spPr>
          <a:xfrm>
            <a:off x="99062" y="44624"/>
            <a:ext cx="3801362" cy="523220"/>
          </a:xfrm>
          <a:prstGeom prst="rect">
            <a:avLst/>
          </a:prstGeom>
          <a:noFill/>
        </p:spPr>
        <p:txBody>
          <a:bodyPr wrap="none" rtlCol="0">
            <a:spAutoFit/>
          </a:bodyPr>
          <a:lstStyle/>
          <a:p>
            <a:r>
              <a:rPr lang="es-CO" sz="2800" b="1" dirty="0"/>
              <a:t>ADABOOST ALGORITHM</a:t>
            </a:r>
          </a:p>
        </p:txBody>
      </p:sp>
      <p:pic>
        <p:nvPicPr>
          <p:cNvPr id="3076" name="Picture 4">
            <a:extLst>
              <a:ext uri="{FF2B5EF4-FFF2-40B4-BE49-F238E27FC236}">
                <a16:creationId xmlns:a16="http://schemas.microsoft.com/office/drawing/2014/main" id="{9BECCDC3-A9FE-4EDE-8E27-76BE3D6F2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2" y="4005064"/>
            <a:ext cx="9144000" cy="29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0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7A5AED-4B4F-49DB-A958-0F033D59D2E5}"/>
              </a:ext>
            </a:extLst>
          </p:cNvPr>
          <p:cNvSpPr/>
          <p:nvPr/>
        </p:nvSpPr>
        <p:spPr>
          <a:xfrm>
            <a:off x="276764" y="692696"/>
            <a:ext cx="8687724" cy="646331"/>
          </a:xfrm>
          <a:prstGeom prst="rect">
            <a:avLst/>
          </a:prstGeom>
        </p:spPr>
        <p:txBody>
          <a:bodyPr wrap="square">
            <a:spAutoFit/>
          </a:bodyPr>
          <a:lstStyle/>
          <a:p>
            <a:pPr algn="just"/>
            <a:r>
              <a:rPr lang="en-US" dirty="0" err="1">
                <a:latin typeface="medium-content-serif-font"/>
              </a:rPr>
              <a:t>Adaboost</a:t>
            </a:r>
            <a:r>
              <a:rPr lang="en-US" dirty="0">
                <a:latin typeface="medium-content-serif-font"/>
              </a:rPr>
              <a:t>, developed by Robert </a:t>
            </a:r>
            <a:r>
              <a:rPr lang="en-US" dirty="0" err="1">
                <a:latin typeface="medium-content-serif-font"/>
              </a:rPr>
              <a:t>Schapire</a:t>
            </a:r>
            <a:r>
              <a:rPr lang="en-US" dirty="0">
                <a:latin typeface="medium-content-serif-font"/>
              </a:rPr>
              <a:t> and Yoav Freund in 1996, won the prestigious Gödel award as the first successful boosting algorithm.</a:t>
            </a:r>
            <a:endParaRPr lang="en-US" b="0" i="0" dirty="0">
              <a:effectLst/>
              <a:latin typeface="medium-content-serif-font"/>
            </a:endParaRPr>
          </a:p>
        </p:txBody>
      </p:sp>
      <p:pic>
        <p:nvPicPr>
          <p:cNvPr id="1026" name="Picture 2" descr="https://miro.medium.com/max/966/1*fwG3k94kM71X9HGReoDFaA.png">
            <a:extLst>
              <a:ext uri="{FF2B5EF4-FFF2-40B4-BE49-F238E27FC236}">
                <a16:creationId xmlns:a16="http://schemas.microsoft.com/office/drawing/2014/main" id="{067D2C2E-AE2B-47EE-A045-EDC084A5D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988840"/>
            <a:ext cx="4600575" cy="460057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E25D788F-0B8F-4682-B571-B2D8392B13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400B22AB-4AB6-4638-965C-2BD783985A8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046D7434-1DE5-47D9-8476-A2B98EC05977}"/>
              </a:ext>
            </a:extLst>
          </p:cNvPr>
          <p:cNvSpPr txBox="1"/>
          <p:nvPr/>
        </p:nvSpPr>
        <p:spPr>
          <a:xfrm>
            <a:off x="99062" y="44624"/>
            <a:ext cx="3801362" cy="523220"/>
          </a:xfrm>
          <a:prstGeom prst="rect">
            <a:avLst/>
          </a:prstGeom>
          <a:noFill/>
        </p:spPr>
        <p:txBody>
          <a:bodyPr wrap="none" rtlCol="0">
            <a:spAutoFit/>
          </a:bodyPr>
          <a:lstStyle/>
          <a:p>
            <a:r>
              <a:rPr lang="es-CO" sz="2800" b="1" dirty="0"/>
              <a:t>ADABOOST ALGORITHM</a:t>
            </a:r>
          </a:p>
        </p:txBody>
      </p:sp>
    </p:spTree>
    <p:extLst>
      <p:ext uri="{BB962C8B-B14F-4D97-AF65-F5344CB8AC3E}">
        <p14:creationId xmlns:p14="http://schemas.microsoft.com/office/powerpoint/2010/main" val="942788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966/1*DYd5dXQVcmTLH6p3VzwzqQ.png">
            <a:extLst>
              <a:ext uri="{FF2B5EF4-FFF2-40B4-BE49-F238E27FC236}">
                <a16:creationId xmlns:a16="http://schemas.microsoft.com/office/drawing/2014/main" id="{6E86984B-7F06-45EB-992E-7B0DBE3D0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68760"/>
            <a:ext cx="4600575" cy="4600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91F8E1C-EF64-4994-8D4A-2B3F49EC74E2}"/>
              </a:ext>
            </a:extLst>
          </p:cNvPr>
          <p:cNvSpPr/>
          <p:nvPr/>
        </p:nvSpPr>
        <p:spPr>
          <a:xfrm>
            <a:off x="5220072" y="764704"/>
            <a:ext cx="3672408" cy="5355312"/>
          </a:xfrm>
          <a:prstGeom prst="rect">
            <a:avLst/>
          </a:prstGeom>
        </p:spPr>
        <p:txBody>
          <a:bodyPr wrap="square">
            <a:spAutoFit/>
          </a:bodyPr>
          <a:lstStyle/>
          <a:p>
            <a:pPr algn="just"/>
            <a:r>
              <a:rPr lang="en-US" dirty="0">
                <a:latin typeface="medium-content-serif-font"/>
              </a:rPr>
              <a:t>As you can see, the 3 points I marked with yellow are on the wrong side. For this reason, we need to increase their weight for the 2nd iteration. But how?.</a:t>
            </a:r>
          </a:p>
          <a:p>
            <a:pPr algn="just"/>
            <a:r>
              <a:rPr lang="en-US" dirty="0"/>
              <a:t>In the 1st iteration, we have 7 correctly and 3 incorrectly classified points. Let’s assume we want to bring our solution into a 50/50 balance situation. Then we need to multiply the weight of incorrectly classified points with (correct/incorrect) which is (7/3 ≈ 2.33). If we increase the weight of the incorrectly classified 3 points to 2.33, our model will be 50–50%. We keep the results of 1st classification in our minds and go to the 2nd iteration.</a:t>
            </a:r>
          </a:p>
        </p:txBody>
      </p:sp>
      <p:pic>
        <p:nvPicPr>
          <p:cNvPr id="4" name="6 Imagen">
            <a:extLst>
              <a:ext uri="{FF2B5EF4-FFF2-40B4-BE49-F238E27FC236}">
                <a16:creationId xmlns:a16="http://schemas.microsoft.com/office/drawing/2014/main" id="{F54A7E1C-FFAB-4497-8CF1-FED03A913F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2497BFC1-D727-4F49-87A2-219F1BBD961F}"/>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E9411D7-20B0-4C6E-9307-AB2337AD9305}"/>
              </a:ext>
            </a:extLst>
          </p:cNvPr>
          <p:cNvSpPr txBox="1"/>
          <p:nvPr/>
        </p:nvSpPr>
        <p:spPr>
          <a:xfrm>
            <a:off x="99062" y="44624"/>
            <a:ext cx="3801362" cy="523220"/>
          </a:xfrm>
          <a:prstGeom prst="rect">
            <a:avLst/>
          </a:prstGeom>
          <a:noFill/>
        </p:spPr>
        <p:txBody>
          <a:bodyPr wrap="none" rtlCol="0">
            <a:spAutoFit/>
          </a:bodyPr>
          <a:lstStyle/>
          <a:p>
            <a:r>
              <a:rPr lang="es-CO" sz="2800" b="1" dirty="0"/>
              <a:t>ADABOOST ALGORITHM</a:t>
            </a:r>
          </a:p>
        </p:txBody>
      </p:sp>
    </p:spTree>
    <p:extLst>
      <p:ext uri="{BB962C8B-B14F-4D97-AF65-F5344CB8AC3E}">
        <p14:creationId xmlns:p14="http://schemas.microsoft.com/office/powerpoint/2010/main" val="3903763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9"/>
          <p:cNvSpPr txBox="1"/>
          <p:nvPr/>
        </p:nvSpPr>
        <p:spPr>
          <a:xfrm>
            <a:off x="99062" y="116632"/>
            <a:ext cx="2423612" cy="523220"/>
          </a:xfrm>
          <a:prstGeom prst="rect">
            <a:avLst/>
          </a:prstGeom>
          <a:noFill/>
        </p:spPr>
        <p:txBody>
          <a:bodyPr wrap="none" rtlCol="0">
            <a:spAutoFit/>
          </a:bodyPr>
          <a:lstStyle/>
          <a:p>
            <a:r>
              <a:rPr lang="es-CO" sz="2800" b="1" dirty="0" err="1"/>
              <a:t>DECISION</a:t>
            </a:r>
            <a:r>
              <a:rPr lang="es-CO" sz="2800" b="1" dirty="0"/>
              <a:t> </a:t>
            </a:r>
            <a:r>
              <a:rPr lang="es-CO" sz="2800" b="1" dirty="0" err="1"/>
              <a:t>TREE</a:t>
            </a:r>
            <a:endParaRPr lang="es-CO" sz="2800" b="1" dirty="0"/>
          </a:p>
        </p:txBody>
      </p:sp>
      <p:pic>
        <p:nvPicPr>
          <p:cNvPr id="5" name="Imagen 23" descr="https://cdn-images-1.medium.com/max/800/0*QwJ2oZssAQ2_cchJ">
            <a:extLst>
              <a:ext uri="{FF2B5EF4-FFF2-40B4-BE49-F238E27FC236}">
                <a16:creationId xmlns:a16="http://schemas.microsoft.com/office/drawing/2014/main" id="{34928E07-84C2-40B7-BC41-696E9562AA4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83455"/>
            <a:ext cx="3496310" cy="3358515"/>
          </a:xfrm>
          <a:prstGeom prst="rect">
            <a:avLst/>
          </a:prstGeom>
          <a:noFill/>
          <a:ln>
            <a:noFill/>
          </a:ln>
        </p:spPr>
      </p:pic>
      <p:sp>
        <p:nvSpPr>
          <p:cNvPr id="6" name="CuadroTexto 5"/>
          <p:cNvSpPr txBox="1"/>
          <p:nvPr/>
        </p:nvSpPr>
        <p:spPr>
          <a:xfrm>
            <a:off x="432070" y="1031249"/>
            <a:ext cx="1811714" cy="369332"/>
          </a:xfrm>
          <a:prstGeom prst="rect">
            <a:avLst/>
          </a:prstGeom>
          <a:noFill/>
        </p:spPr>
        <p:txBody>
          <a:bodyPr wrap="none" rtlCol="0">
            <a:spAutoFit/>
          </a:bodyPr>
          <a:lstStyle/>
          <a:p>
            <a:r>
              <a:rPr lang="es-CO" dirty="0"/>
              <a:t>Árbol de decisión</a:t>
            </a:r>
          </a:p>
        </p:txBody>
      </p:sp>
      <p:pic>
        <p:nvPicPr>
          <p:cNvPr id="7" name="Imagen 22" descr="https://cdn-images-1.medium.com/max/800/1*MCQ6yUvb3i2HTCEh-Cuz2Q.png">
            <a:extLst>
              <a:ext uri="{FF2B5EF4-FFF2-40B4-BE49-F238E27FC236}">
                <a16:creationId xmlns:a16="http://schemas.microsoft.com/office/drawing/2014/main" id="{A073E16B-A6DF-42FD-817D-C236BB4A854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348880"/>
            <a:ext cx="3183255" cy="2972435"/>
          </a:xfrm>
          <a:prstGeom prst="rect">
            <a:avLst/>
          </a:prstGeom>
          <a:noFill/>
          <a:ln>
            <a:noFill/>
          </a:ln>
        </p:spPr>
      </p:pic>
      <p:pic>
        <p:nvPicPr>
          <p:cNvPr id="9" name="Imagen 22" descr="https://cdn-images-1.medium.com/max/800/1*MCQ6yUvb3i2HTCEh-Cuz2Q.png">
            <a:extLst>
              <a:ext uri="{FF2B5EF4-FFF2-40B4-BE49-F238E27FC236}">
                <a16:creationId xmlns:a16="http://schemas.microsoft.com/office/drawing/2014/main" id="{A073E16B-A6DF-42FD-817D-C236BB4A8547}"/>
              </a:ext>
            </a:extLst>
          </p:cNvPr>
          <p:cNvPicPr/>
          <p:nvPr/>
        </p:nvPicPr>
        <p:blipFill rotWithShape="1">
          <a:blip r:embed="rId4" cstate="print">
            <a:extLst>
              <a:ext uri="{28A0092B-C50C-407E-A947-70E740481C1C}">
                <a14:useLocalDpi xmlns:a14="http://schemas.microsoft.com/office/drawing/2010/main" val="0"/>
              </a:ext>
            </a:extLst>
          </a:blip>
          <a:srcRect l="86085" t="20885" b="62157"/>
          <a:stretch/>
        </p:blipFill>
        <p:spPr bwMode="auto">
          <a:xfrm>
            <a:off x="3454345" y="2348880"/>
            <a:ext cx="442954" cy="504056"/>
          </a:xfrm>
          <a:prstGeom prst="rect">
            <a:avLst/>
          </a:prstGeom>
          <a:noFill/>
          <a:ln>
            <a:noFill/>
          </a:ln>
        </p:spPr>
      </p:pic>
      <p:pic>
        <p:nvPicPr>
          <p:cNvPr id="10" name="Imagen 22" descr="https://cdn-images-1.medium.com/max/800/1*MCQ6yUvb3i2HTCEh-Cuz2Q.png">
            <a:extLst>
              <a:ext uri="{FF2B5EF4-FFF2-40B4-BE49-F238E27FC236}">
                <a16:creationId xmlns:a16="http://schemas.microsoft.com/office/drawing/2014/main" id="{A073E16B-A6DF-42FD-817D-C236BB4A8547}"/>
              </a:ext>
            </a:extLst>
          </p:cNvPr>
          <p:cNvPicPr/>
          <p:nvPr/>
        </p:nvPicPr>
        <p:blipFill rotWithShape="1">
          <a:blip r:embed="rId4" cstate="print">
            <a:extLst>
              <a:ext uri="{28A0092B-C50C-407E-A947-70E740481C1C}">
                <a14:useLocalDpi xmlns:a14="http://schemas.microsoft.com/office/drawing/2010/main" val="0"/>
              </a:ext>
            </a:extLst>
          </a:blip>
          <a:srcRect l="85696" t="45746" b="37296"/>
          <a:stretch/>
        </p:blipFill>
        <p:spPr bwMode="auto">
          <a:xfrm>
            <a:off x="3454345" y="3247281"/>
            <a:ext cx="455335" cy="504057"/>
          </a:xfrm>
          <a:prstGeom prst="rect">
            <a:avLst/>
          </a:prstGeom>
          <a:noFill/>
          <a:ln>
            <a:noFill/>
          </a:ln>
        </p:spPr>
      </p:pic>
      <p:pic>
        <p:nvPicPr>
          <p:cNvPr id="11" name="Imagen 22" descr="https://cdn-images-1.medium.com/max/800/1*MCQ6yUvb3i2HTCEh-Cuz2Q.png">
            <a:extLst>
              <a:ext uri="{FF2B5EF4-FFF2-40B4-BE49-F238E27FC236}">
                <a16:creationId xmlns:a16="http://schemas.microsoft.com/office/drawing/2014/main" id="{A073E16B-A6DF-42FD-817D-C236BB4A8547}"/>
              </a:ext>
            </a:extLst>
          </p:cNvPr>
          <p:cNvPicPr/>
          <p:nvPr/>
        </p:nvPicPr>
        <p:blipFill rotWithShape="1">
          <a:blip r:embed="rId4" cstate="print">
            <a:extLst>
              <a:ext uri="{28A0092B-C50C-407E-A947-70E740481C1C}">
                <a14:useLocalDpi xmlns:a14="http://schemas.microsoft.com/office/drawing/2010/main" val="0"/>
              </a:ext>
            </a:extLst>
          </a:blip>
          <a:srcRect l="40454" t="5869" r="45973" b="78479"/>
          <a:stretch/>
        </p:blipFill>
        <p:spPr bwMode="auto">
          <a:xfrm>
            <a:off x="3491879" y="4149080"/>
            <a:ext cx="432049" cy="465244"/>
          </a:xfrm>
          <a:prstGeom prst="rect">
            <a:avLst/>
          </a:prstGeom>
          <a:noFill/>
          <a:ln>
            <a:noFill/>
          </a:ln>
        </p:spPr>
      </p:pic>
    </p:spTree>
    <p:extLst>
      <p:ext uri="{BB962C8B-B14F-4D97-AF65-F5344CB8AC3E}">
        <p14:creationId xmlns:p14="http://schemas.microsoft.com/office/powerpoint/2010/main" val="178792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DD16F7-D09A-4FC2-BFAA-23046D76D7B9}"/>
              </a:ext>
            </a:extLst>
          </p:cNvPr>
          <p:cNvPicPr>
            <a:picLocks noChangeAspect="1"/>
          </p:cNvPicPr>
          <p:nvPr/>
        </p:nvPicPr>
        <p:blipFill>
          <a:blip r:embed="rId2"/>
          <a:stretch>
            <a:fillRect/>
          </a:stretch>
        </p:blipFill>
        <p:spPr>
          <a:xfrm>
            <a:off x="323528" y="1412776"/>
            <a:ext cx="4600575" cy="4600575"/>
          </a:xfrm>
          <a:prstGeom prst="rect">
            <a:avLst/>
          </a:prstGeom>
        </p:spPr>
      </p:pic>
      <p:sp>
        <p:nvSpPr>
          <p:cNvPr id="3" name="Rectangle 2">
            <a:extLst>
              <a:ext uri="{FF2B5EF4-FFF2-40B4-BE49-F238E27FC236}">
                <a16:creationId xmlns:a16="http://schemas.microsoft.com/office/drawing/2014/main" id="{3D36C499-4523-47EE-90EF-184A46081F8D}"/>
              </a:ext>
            </a:extLst>
          </p:cNvPr>
          <p:cNvSpPr/>
          <p:nvPr/>
        </p:nvSpPr>
        <p:spPr>
          <a:xfrm>
            <a:off x="5148064" y="1412776"/>
            <a:ext cx="3995936" cy="2862322"/>
          </a:xfrm>
          <a:prstGeom prst="rect">
            <a:avLst/>
          </a:prstGeom>
        </p:spPr>
        <p:txBody>
          <a:bodyPr wrap="square">
            <a:spAutoFit/>
          </a:bodyPr>
          <a:lstStyle/>
          <a:p>
            <a:pPr algn="just"/>
            <a:r>
              <a:rPr lang="en-US" dirty="0">
                <a:latin typeface="medium-content-serif-font"/>
              </a:rPr>
              <a:t>In the 2nd iteration, the best solution is as on the left. Correctly classified points have a weight of 11, whereas incorrectly classified points’ weight is 3.</a:t>
            </a:r>
          </a:p>
          <a:p>
            <a:pPr algn="just"/>
            <a:r>
              <a:rPr lang="en-US" dirty="0">
                <a:latin typeface="medium-content-serif-font"/>
              </a:rPr>
              <a:t>To bring the model back to a 50/50 balance, we need to multiply the incorrectly classified points’ weight by (11/3 ≈ 3.66).</a:t>
            </a:r>
          </a:p>
          <a:p>
            <a:pPr algn="just"/>
            <a:r>
              <a:rPr lang="en-US" dirty="0">
                <a:latin typeface="medium-content-serif-font"/>
              </a:rPr>
              <a:t>With new weights, we can take our model to the 3rd iteration.</a:t>
            </a:r>
            <a:endParaRPr lang="en-US" b="0" i="0" dirty="0">
              <a:effectLst/>
              <a:latin typeface="medium-content-serif-font"/>
            </a:endParaRPr>
          </a:p>
        </p:txBody>
      </p:sp>
      <p:pic>
        <p:nvPicPr>
          <p:cNvPr id="4" name="6 Imagen">
            <a:extLst>
              <a:ext uri="{FF2B5EF4-FFF2-40B4-BE49-F238E27FC236}">
                <a16:creationId xmlns:a16="http://schemas.microsoft.com/office/drawing/2014/main" id="{B8FCF957-B979-46D9-A5B8-E9A0A3C0CB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5D7A9E7D-12C3-4E37-8870-5143E82E89C2}"/>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018F9477-F016-43B4-8F09-F344E02D63AF}"/>
              </a:ext>
            </a:extLst>
          </p:cNvPr>
          <p:cNvSpPr txBox="1"/>
          <p:nvPr/>
        </p:nvSpPr>
        <p:spPr>
          <a:xfrm>
            <a:off x="99062" y="44624"/>
            <a:ext cx="3801362" cy="523220"/>
          </a:xfrm>
          <a:prstGeom prst="rect">
            <a:avLst/>
          </a:prstGeom>
          <a:noFill/>
        </p:spPr>
        <p:txBody>
          <a:bodyPr wrap="none" rtlCol="0">
            <a:spAutoFit/>
          </a:bodyPr>
          <a:lstStyle/>
          <a:p>
            <a:r>
              <a:rPr lang="es-CO" sz="2800" b="1" dirty="0"/>
              <a:t>ADABOOST ALGORITHM</a:t>
            </a:r>
          </a:p>
        </p:txBody>
      </p:sp>
    </p:spTree>
    <p:extLst>
      <p:ext uri="{BB962C8B-B14F-4D97-AF65-F5344CB8AC3E}">
        <p14:creationId xmlns:p14="http://schemas.microsoft.com/office/powerpoint/2010/main" val="3821665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966/1*6Io5ef9cJpP7-2gjE59k-A.png">
            <a:extLst>
              <a:ext uri="{FF2B5EF4-FFF2-40B4-BE49-F238E27FC236}">
                <a16:creationId xmlns:a16="http://schemas.microsoft.com/office/drawing/2014/main" id="{CFC2D344-28C9-494C-B2CC-7543E8223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556792"/>
            <a:ext cx="4600575" cy="4600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EDE6930-1463-4F32-92C8-37D8C66118E4}"/>
              </a:ext>
            </a:extLst>
          </p:cNvPr>
          <p:cNvSpPr/>
          <p:nvPr/>
        </p:nvSpPr>
        <p:spPr>
          <a:xfrm>
            <a:off x="5076056" y="2274838"/>
            <a:ext cx="3744416" cy="2862322"/>
          </a:xfrm>
          <a:prstGeom prst="rect">
            <a:avLst/>
          </a:prstGeom>
        </p:spPr>
        <p:txBody>
          <a:bodyPr wrap="square">
            <a:spAutoFit/>
          </a:bodyPr>
          <a:lstStyle/>
          <a:p>
            <a:pPr algn="just"/>
            <a:r>
              <a:rPr lang="en-US" dirty="0">
                <a:latin typeface="medium-content-serif-font"/>
              </a:rPr>
              <a:t>The best solution for the 3rd iteration is as on the left. The weight of the correctly classified points is 19, while the weight of the incorrectly classified points is 3 (once again).</a:t>
            </a:r>
          </a:p>
          <a:p>
            <a:pPr algn="just"/>
            <a:r>
              <a:rPr lang="en-US" dirty="0">
                <a:latin typeface="medium-content-serif-font"/>
              </a:rPr>
              <a:t>We can continue the iterations, but let’s assume that we end it here.</a:t>
            </a:r>
          </a:p>
          <a:p>
            <a:pPr algn="just"/>
            <a:r>
              <a:rPr lang="en-US" dirty="0">
                <a:latin typeface="medium-content-serif-font"/>
              </a:rPr>
              <a:t>We have now reached the stage of combining the 3 weak learners. But how do we do that?</a:t>
            </a:r>
            <a:endParaRPr lang="en-US" b="0" i="0" dirty="0">
              <a:effectLst/>
              <a:latin typeface="medium-content-serif-font"/>
            </a:endParaRPr>
          </a:p>
        </p:txBody>
      </p:sp>
      <p:pic>
        <p:nvPicPr>
          <p:cNvPr id="4" name="6 Imagen">
            <a:extLst>
              <a:ext uri="{FF2B5EF4-FFF2-40B4-BE49-F238E27FC236}">
                <a16:creationId xmlns:a16="http://schemas.microsoft.com/office/drawing/2014/main" id="{0DF59CAF-3D70-4114-8089-FD0E289A07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70366A8D-72C3-4D92-953B-7F9F98D7857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0E268C3D-5693-4650-89FA-253A8BED0E8E}"/>
              </a:ext>
            </a:extLst>
          </p:cNvPr>
          <p:cNvSpPr txBox="1"/>
          <p:nvPr/>
        </p:nvSpPr>
        <p:spPr>
          <a:xfrm>
            <a:off x="99062" y="44624"/>
            <a:ext cx="3801362" cy="523220"/>
          </a:xfrm>
          <a:prstGeom prst="rect">
            <a:avLst/>
          </a:prstGeom>
          <a:noFill/>
        </p:spPr>
        <p:txBody>
          <a:bodyPr wrap="none" rtlCol="0">
            <a:spAutoFit/>
          </a:bodyPr>
          <a:lstStyle/>
          <a:p>
            <a:r>
              <a:rPr lang="es-CO" sz="2800" b="1" dirty="0"/>
              <a:t>ADABOOST ALGORITHM</a:t>
            </a:r>
          </a:p>
        </p:txBody>
      </p:sp>
    </p:spTree>
    <p:extLst>
      <p:ext uri="{BB962C8B-B14F-4D97-AF65-F5344CB8AC3E}">
        <p14:creationId xmlns:p14="http://schemas.microsoft.com/office/powerpoint/2010/main" val="37842313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iro.medium.com/max/2906/1*2nHfJsyQ0yvIq5C416j_NQ.png">
            <a:extLst>
              <a:ext uri="{FF2B5EF4-FFF2-40B4-BE49-F238E27FC236}">
                <a16:creationId xmlns:a16="http://schemas.microsoft.com/office/drawing/2014/main" id="{01F80050-088C-4CC6-93B0-E189A6695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5" y="2358172"/>
            <a:ext cx="9144000" cy="36433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26A04A1-EDB1-456C-8280-0EB883A404C6}"/>
              </a:ext>
            </a:extLst>
          </p:cNvPr>
          <p:cNvSpPr/>
          <p:nvPr/>
        </p:nvSpPr>
        <p:spPr>
          <a:xfrm>
            <a:off x="323528" y="1067253"/>
            <a:ext cx="7992888" cy="369332"/>
          </a:xfrm>
          <a:prstGeom prst="rect">
            <a:avLst/>
          </a:prstGeom>
        </p:spPr>
        <p:txBody>
          <a:bodyPr wrap="square">
            <a:spAutoFit/>
          </a:bodyPr>
          <a:lstStyle/>
          <a:p>
            <a:r>
              <a:rPr lang="en-US" b="1" dirty="0">
                <a:latin typeface="medium-content-serif-font"/>
              </a:rPr>
              <a:t>ln(correct/incorrect)</a:t>
            </a:r>
            <a:r>
              <a:rPr lang="en-US" dirty="0">
                <a:latin typeface="medium-content-serif-font"/>
              </a:rPr>
              <a:t> seems to give us the coefficients we want.</a:t>
            </a:r>
            <a:endParaRPr lang="en-US" dirty="0"/>
          </a:p>
        </p:txBody>
      </p:sp>
      <p:pic>
        <p:nvPicPr>
          <p:cNvPr id="4" name="6 Imagen">
            <a:extLst>
              <a:ext uri="{FF2B5EF4-FFF2-40B4-BE49-F238E27FC236}">
                <a16:creationId xmlns:a16="http://schemas.microsoft.com/office/drawing/2014/main" id="{43046B3B-5F0C-4366-B7EF-CB9C17EAEA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D55DB8B6-7814-4C04-9E64-E2B67E42F42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D9F29397-58C4-4081-9B00-1BF1C18D72B3}"/>
              </a:ext>
            </a:extLst>
          </p:cNvPr>
          <p:cNvSpPr txBox="1"/>
          <p:nvPr/>
        </p:nvSpPr>
        <p:spPr>
          <a:xfrm>
            <a:off x="0" y="44624"/>
            <a:ext cx="3801362" cy="523220"/>
          </a:xfrm>
          <a:prstGeom prst="rect">
            <a:avLst/>
          </a:prstGeom>
          <a:noFill/>
        </p:spPr>
        <p:txBody>
          <a:bodyPr wrap="none" rtlCol="0">
            <a:spAutoFit/>
          </a:bodyPr>
          <a:lstStyle/>
          <a:p>
            <a:r>
              <a:rPr lang="es-CO" sz="2800" b="1" dirty="0"/>
              <a:t>ADABOOST ALGORITHM</a:t>
            </a:r>
          </a:p>
        </p:txBody>
      </p:sp>
    </p:spTree>
    <p:extLst>
      <p:ext uri="{BB962C8B-B14F-4D97-AF65-F5344CB8AC3E}">
        <p14:creationId xmlns:p14="http://schemas.microsoft.com/office/powerpoint/2010/main" val="1561268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iro.medium.com/max/966/1*5zvdS80jKQlKt4Qwho-1HA.png">
            <a:extLst>
              <a:ext uri="{FF2B5EF4-FFF2-40B4-BE49-F238E27FC236}">
                <a16:creationId xmlns:a16="http://schemas.microsoft.com/office/drawing/2014/main" id="{B203F3EF-47C8-4DD0-8C9E-56B35240E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720"/>
            <a:ext cx="4600575" cy="46005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ro.medium.com/max/966/1*DIqgvn4VhhtIC2mlCUjZuQ.png">
            <a:extLst>
              <a:ext uri="{FF2B5EF4-FFF2-40B4-BE49-F238E27FC236}">
                <a16:creationId xmlns:a16="http://schemas.microsoft.com/office/drawing/2014/main" id="{22C8DB0B-0B59-483F-94F4-8CD5A5322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908720"/>
            <a:ext cx="4600575" cy="46005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1183600-0345-426C-B8FF-1ACEAF09CB2A}"/>
              </a:ext>
            </a:extLst>
          </p:cNvPr>
          <p:cNvSpPr/>
          <p:nvPr/>
        </p:nvSpPr>
        <p:spPr>
          <a:xfrm>
            <a:off x="179512" y="5805264"/>
            <a:ext cx="8777039" cy="646331"/>
          </a:xfrm>
          <a:prstGeom prst="rect">
            <a:avLst/>
          </a:prstGeom>
        </p:spPr>
        <p:txBody>
          <a:bodyPr wrap="square">
            <a:spAutoFit/>
          </a:bodyPr>
          <a:lstStyle/>
          <a:p>
            <a:r>
              <a:rPr lang="en-US" dirty="0">
                <a:latin typeface="medium-content-serif-font"/>
              </a:rPr>
              <a:t>If we consider the blue region as positive and the red region as negative; we can combine the result of 3 iterations like the picture on the left.</a:t>
            </a:r>
            <a:endParaRPr lang="en-US" dirty="0"/>
          </a:p>
        </p:txBody>
      </p:sp>
      <p:pic>
        <p:nvPicPr>
          <p:cNvPr id="5" name="6 Imagen">
            <a:extLst>
              <a:ext uri="{FF2B5EF4-FFF2-40B4-BE49-F238E27FC236}">
                <a16:creationId xmlns:a16="http://schemas.microsoft.com/office/drawing/2014/main" id="{C1ED2C78-6662-481A-8C7E-A58AA7F8CD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6" name="Conector recto 6">
            <a:extLst>
              <a:ext uri="{FF2B5EF4-FFF2-40B4-BE49-F238E27FC236}">
                <a16:creationId xmlns:a16="http://schemas.microsoft.com/office/drawing/2014/main" id="{A4058E6C-1087-481A-B50A-E81349146E1A}"/>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D9B54D7D-C4AF-4D7A-997B-0621132BE01F}"/>
              </a:ext>
            </a:extLst>
          </p:cNvPr>
          <p:cNvSpPr txBox="1"/>
          <p:nvPr/>
        </p:nvSpPr>
        <p:spPr>
          <a:xfrm>
            <a:off x="99062" y="44624"/>
            <a:ext cx="3801362" cy="523220"/>
          </a:xfrm>
          <a:prstGeom prst="rect">
            <a:avLst/>
          </a:prstGeom>
          <a:noFill/>
        </p:spPr>
        <p:txBody>
          <a:bodyPr wrap="none" rtlCol="0">
            <a:spAutoFit/>
          </a:bodyPr>
          <a:lstStyle/>
          <a:p>
            <a:r>
              <a:rPr lang="es-CO" sz="2800" b="1" dirty="0"/>
              <a:t>ADABOOST ALGORITHM</a:t>
            </a:r>
          </a:p>
        </p:txBody>
      </p:sp>
    </p:spTree>
    <p:extLst>
      <p:ext uri="{BB962C8B-B14F-4D97-AF65-F5344CB8AC3E}">
        <p14:creationId xmlns:p14="http://schemas.microsoft.com/office/powerpoint/2010/main" val="3774049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8EEEFE-39E0-4D9A-85B0-EC63F8B0ECEF}"/>
              </a:ext>
            </a:extLst>
          </p:cNvPr>
          <p:cNvPicPr>
            <a:picLocks noChangeAspect="1"/>
          </p:cNvPicPr>
          <p:nvPr/>
        </p:nvPicPr>
        <p:blipFill>
          <a:blip r:embed="rId2"/>
          <a:stretch>
            <a:fillRect/>
          </a:stretch>
        </p:blipFill>
        <p:spPr>
          <a:xfrm>
            <a:off x="-2840" y="1268760"/>
            <a:ext cx="9144000" cy="2643706"/>
          </a:xfrm>
          <a:prstGeom prst="rect">
            <a:avLst/>
          </a:prstGeom>
        </p:spPr>
      </p:pic>
      <p:pic>
        <p:nvPicPr>
          <p:cNvPr id="3" name="Picture 2">
            <a:extLst>
              <a:ext uri="{FF2B5EF4-FFF2-40B4-BE49-F238E27FC236}">
                <a16:creationId xmlns:a16="http://schemas.microsoft.com/office/drawing/2014/main" id="{C8A81FA8-70D8-4A3B-9B69-65C77D292550}"/>
              </a:ext>
            </a:extLst>
          </p:cNvPr>
          <p:cNvPicPr>
            <a:picLocks noChangeAspect="1"/>
          </p:cNvPicPr>
          <p:nvPr/>
        </p:nvPicPr>
        <p:blipFill>
          <a:blip r:embed="rId3"/>
          <a:stretch>
            <a:fillRect/>
          </a:stretch>
        </p:blipFill>
        <p:spPr>
          <a:xfrm>
            <a:off x="0" y="4077072"/>
            <a:ext cx="9144000" cy="2169682"/>
          </a:xfrm>
          <a:prstGeom prst="rect">
            <a:avLst/>
          </a:prstGeom>
        </p:spPr>
      </p:pic>
      <p:pic>
        <p:nvPicPr>
          <p:cNvPr id="4" name="6 Imagen">
            <a:extLst>
              <a:ext uri="{FF2B5EF4-FFF2-40B4-BE49-F238E27FC236}">
                <a16:creationId xmlns:a16="http://schemas.microsoft.com/office/drawing/2014/main" id="{FA8A9FC4-E318-436B-AF84-677C6AED8E9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BC9BE23A-F373-4B8C-8195-3250F51C3EBD}"/>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2D2F30CC-A185-47F8-9937-E197B7E464CF}"/>
              </a:ext>
            </a:extLst>
          </p:cNvPr>
          <p:cNvSpPr txBox="1"/>
          <p:nvPr/>
        </p:nvSpPr>
        <p:spPr>
          <a:xfrm>
            <a:off x="99062" y="44624"/>
            <a:ext cx="5408340" cy="523220"/>
          </a:xfrm>
          <a:prstGeom prst="rect">
            <a:avLst/>
          </a:prstGeom>
          <a:noFill/>
        </p:spPr>
        <p:txBody>
          <a:bodyPr wrap="none" rtlCol="0">
            <a:spAutoFit/>
          </a:bodyPr>
          <a:lstStyle/>
          <a:p>
            <a:r>
              <a:rPr lang="es-CO" sz="2800" b="1" dirty="0" err="1"/>
              <a:t>ADABOOST</a:t>
            </a:r>
            <a:r>
              <a:rPr lang="es-CO" sz="2800" b="1" dirty="0"/>
              <a:t> </a:t>
            </a:r>
            <a:r>
              <a:rPr lang="es-CO" sz="2800" b="1" dirty="0" err="1"/>
              <a:t>ALGORITHM</a:t>
            </a:r>
            <a:r>
              <a:rPr lang="es-CO" sz="2800" b="1" dirty="0"/>
              <a:t> (</a:t>
            </a:r>
            <a:r>
              <a:rPr lang="es-CO" sz="2800" b="1" dirty="0" err="1"/>
              <a:t>Boosting</a:t>
            </a:r>
            <a:r>
              <a:rPr lang="es-CO" sz="2800" b="1" dirty="0"/>
              <a:t>)</a:t>
            </a:r>
          </a:p>
        </p:txBody>
      </p:sp>
    </p:spTree>
    <p:extLst>
      <p:ext uri="{BB962C8B-B14F-4D97-AF65-F5344CB8AC3E}">
        <p14:creationId xmlns:p14="http://schemas.microsoft.com/office/powerpoint/2010/main" val="910374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03EA79-87BE-46B5-A74E-0E697D85CF2B}"/>
              </a:ext>
            </a:extLst>
          </p:cNvPr>
          <p:cNvPicPr>
            <a:picLocks noChangeAspect="1"/>
          </p:cNvPicPr>
          <p:nvPr/>
        </p:nvPicPr>
        <p:blipFill>
          <a:blip r:embed="rId2"/>
          <a:stretch>
            <a:fillRect/>
          </a:stretch>
        </p:blipFill>
        <p:spPr>
          <a:xfrm>
            <a:off x="0" y="1268760"/>
            <a:ext cx="9144000" cy="2307498"/>
          </a:xfrm>
          <a:prstGeom prst="rect">
            <a:avLst/>
          </a:prstGeom>
        </p:spPr>
      </p:pic>
      <p:pic>
        <p:nvPicPr>
          <p:cNvPr id="3" name="Picture 2">
            <a:extLst>
              <a:ext uri="{FF2B5EF4-FFF2-40B4-BE49-F238E27FC236}">
                <a16:creationId xmlns:a16="http://schemas.microsoft.com/office/drawing/2014/main" id="{C879ABB9-B335-4C4F-AE2C-C4322D519E23}"/>
              </a:ext>
            </a:extLst>
          </p:cNvPr>
          <p:cNvPicPr>
            <a:picLocks noChangeAspect="1"/>
          </p:cNvPicPr>
          <p:nvPr/>
        </p:nvPicPr>
        <p:blipFill>
          <a:blip r:embed="rId3"/>
          <a:stretch>
            <a:fillRect/>
          </a:stretch>
        </p:blipFill>
        <p:spPr>
          <a:xfrm>
            <a:off x="30831" y="3576258"/>
            <a:ext cx="9144000" cy="1950657"/>
          </a:xfrm>
          <a:prstGeom prst="rect">
            <a:avLst/>
          </a:prstGeom>
        </p:spPr>
      </p:pic>
      <p:pic>
        <p:nvPicPr>
          <p:cNvPr id="4" name="6 Imagen">
            <a:extLst>
              <a:ext uri="{FF2B5EF4-FFF2-40B4-BE49-F238E27FC236}">
                <a16:creationId xmlns:a16="http://schemas.microsoft.com/office/drawing/2014/main" id="{6DBE0269-F612-450B-9245-C732D81A6E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C87EA9BC-E578-4877-B91C-61533462B6E9}"/>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EEB32496-D9BB-4194-A1E2-1806986798AA}"/>
              </a:ext>
            </a:extLst>
          </p:cNvPr>
          <p:cNvSpPr txBox="1"/>
          <p:nvPr/>
        </p:nvSpPr>
        <p:spPr>
          <a:xfrm>
            <a:off x="99062" y="44624"/>
            <a:ext cx="5408340" cy="523220"/>
          </a:xfrm>
          <a:prstGeom prst="rect">
            <a:avLst/>
          </a:prstGeom>
          <a:noFill/>
        </p:spPr>
        <p:txBody>
          <a:bodyPr wrap="none" rtlCol="0">
            <a:spAutoFit/>
          </a:bodyPr>
          <a:lstStyle/>
          <a:p>
            <a:r>
              <a:rPr lang="es-CO" sz="2800" b="1" dirty="0" err="1"/>
              <a:t>ADABOOST</a:t>
            </a:r>
            <a:r>
              <a:rPr lang="es-CO" sz="2800" b="1" dirty="0"/>
              <a:t> </a:t>
            </a:r>
            <a:r>
              <a:rPr lang="es-CO" sz="2800" b="1" dirty="0" err="1"/>
              <a:t>ALGORITHM</a:t>
            </a:r>
            <a:r>
              <a:rPr lang="es-CO" sz="2800" b="1" dirty="0"/>
              <a:t> (</a:t>
            </a:r>
            <a:r>
              <a:rPr lang="es-CO" sz="2800" b="1" dirty="0" err="1"/>
              <a:t>Boosting</a:t>
            </a:r>
            <a:r>
              <a:rPr lang="es-CO" sz="2800" b="1" dirty="0"/>
              <a:t>)</a:t>
            </a:r>
          </a:p>
        </p:txBody>
      </p:sp>
    </p:spTree>
    <p:extLst>
      <p:ext uri="{BB962C8B-B14F-4D97-AF65-F5344CB8AC3E}">
        <p14:creationId xmlns:p14="http://schemas.microsoft.com/office/powerpoint/2010/main" val="1977909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707FE0-ABB9-49B9-B66E-5929A77341A5}"/>
              </a:ext>
            </a:extLst>
          </p:cNvPr>
          <p:cNvPicPr>
            <a:picLocks noChangeAspect="1"/>
          </p:cNvPicPr>
          <p:nvPr/>
        </p:nvPicPr>
        <p:blipFill>
          <a:blip r:embed="rId2"/>
          <a:stretch>
            <a:fillRect/>
          </a:stretch>
        </p:blipFill>
        <p:spPr>
          <a:xfrm>
            <a:off x="0" y="727792"/>
            <a:ext cx="9144000" cy="5402415"/>
          </a:xfrm>
          <a:prstGeom prst="rect">
            <a:avLst/>
          </a:prstGeom>
        </p:spPr>
      </p:pic>
      <p:pic>
        <p:nvPicPr>
          <p:cNvPr id="3" name="6 Imagen">
            <a:extLst>
              <a:ext uri="{FF2B5EF4-FFF2-40B4-BE49-F238E27FC236}">
                <a16:creationId xmlns:a16="http://schemas.microsoft.com/office/drawing/2014/main" id="{C2AD5BD1-A8E2-4FBC-84FA-6873D2D248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E70D7753-9434-477D-AC61-699DDDD364DF}"/>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8D3BCFE2-40E1-40E6-BEAC-B786A227491E}"/>
              </a:ext>
            </a:extLst>
          </p:cNvPr>
          <p:cNvSpPr txBox="1"/>
          <p:nvPr/>
        </p:nvSpPr>
        <p:spPr>
          <a:xfrm>
            <a:off x="99062" y="44624"/>
            <a:ext cx="5408340" cy="523220"/>
          </a:xfrm>
          <a:prstGeom prst="rect">
            <a:avLst/>
          </a:prstGeom>
          <a:noFill/>
        </p:spPr>
        <p:txBody>
          <a:bodyPr wrap="none" rtlCol="0">
            <a:spAutoFit/>
          </a:bodyPr>
          <a:lstStyle/>
          <a:p>
            <a:r>
              <a:rPr lang="es-CO" sz="2800" b="1" dirty="0" err="1"/>
              <a:t>ADABOOST</a:t>
            </a:r>
            <a:r>
              <a:rPr lang="es-CO" sz="2800" b="1" dirty="0"/>
              <a:t> </a:t>
            </a:r>
            <a:r>
              <a:rPr lang="es-CO" sz="2800" b="1" dirty="0" err="1"/>
              <a:t>ALGORITHM</a:t>
            </a:r>
            <a:r>
              <a:rPr lang="es-CO" sz="2800" b="1" dirty="0"/>
              <a:t> (</a:t>
            </a:r>
            <a:r>
              <a:rPr lang="es-CO" sz="2800" b="1" dirty="0" err="1"/>
              <a:t>Boosting</a:t>
            </a:r>
            <a:r>
              <a:rPr lang="es-CO" sz="2800" b="1" dirty="0"/>
              <a:t>)</a:t>
            </a:r>
          </a:p>
        </p:txBody>
      </p:sp>
    </p:spTree>
    <p:extLst>
      <p:ext uri="{BB962C8B-B14F-4D97-AF65-F5344CB8AC3E}">
        <p14:creationId xmlns:p14="http://schemas.microsoft.com/office/powerpoint/2010/main" val="379096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51FCA16-B6E7-40A4-B9CE-CCBE941C3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52845"/>
            <a:ext cx="7896225" cy="3371850"/>
          </a:xfrm>
          <a:prstGeom prst="rect">
            <a:avLst/>
          </a:prstGeom>
          <a:noFill/>
          <a:extLst>
            <a:ext uri="{909E8E84-426E-40DD-AFC4-6F175D3DCCD1}">
              <a14:hiddenFill xmlns:a14="http://schemas.microsoft.com/office/drawing/2010/main">
                <a:solidFill>
                  <a:srgbClr val="FFFFFF"/>
                </a:solidFill>
              </a14:hiddenFill>
            </a:ext>
          </a:extLst>
        </p:spPr>
      </p:pic>
      <p:pic>
        <p:nvPicPr>
          <p:cNvPr id="2" name="6 Imagen">
            <a:extLst>
              <a:ext uri="{FF2B5EF4-FFF2-40B4-BE49-F238E27FC236}">
                <a16:creationId xmlns:a16="http://schemas.microsoft.com/office/drawing/2014/main" id="{0B0FDA98-5397-423B-89EB-1F3038EF3E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3" name="Conector recto 6">
            <a:extLst>
              <a:ext uri="{FF2B5EF4-FFF2-40B4-BE49-F238E27FC236}">
                <a16:creationId xmlns:a16="http://schemas.microsoft.com/office/drawing/2014/main" id="{F252619A-994F-4C96-9B4E-9677C0CDCE32}"/>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7">
            <a:extLst>
              <a:ext uri="{FF2B5EF4-FFF2-40B4-BE49-F238E27FC236}">
                <a16:creationId xmlns:a16="http://schemas.microsoft.com/office/drawing/2014/main" id="{13D63F09-D38E-4F49-91A0-4D7458871AAA}"/>
              </a:ext>
            </a:extLst>
          </p:cNvPr>
          <p:cNvSpPr txBox="1"/>
          <p:nvPr/>
        </p:nvSpPr>
        <p:spPr>
          <a:xfrm>
            <a:off x="99062" y="44624"/>
            <a:ext cx="6398868" cy="523220"/>
          </a:xfrm>
          <a:prstGeom prst="rect">
            <a:avLst/>
          </a:prstGeom>
          <a:noFill/>
        </p:spPr>
        <p:txBody>
          <a:bodyPr wrap="none" rtlCol="0">
            <a:spAutoFit/>
          </a:bodyPr>
          <a:lstStyle/>
          <a:p>
            <a:r>
              <a:rPr lang="en-US" sz="2800" b="1" dirty="0"/>
              <a:t>G</a:t>
            </a:r>
            <a:r>
              <a:rPr lang="es-CO" sz="2800" b="1" dirty="0"/>
              <a:t>RADIENT BOOSTING (</a:t>
            </a:r>
            <a:r>
              <a:rPr lang="es-CO" dirty="0" err="1"/>
              <a:t>Gradient</a:t>
            </a:r>
            <a:r>
              <a:rPr lang="es-CO" dirty="0"/>
              <a:t> </a:t>
            </a:r>
            <a:r>
              <a:rPr lang="es-CO" dirty="0" err="1"/>
              <a:t>descent</a:t>
            </a:r>
            <a:r>
              <a:rPr lang="es-CO" dirty="0"/>
              <a:t> + </a:t>
            </a:r>
            <a:r>
              <a:rPr lang="es-CO" dirty="0" err="1"/>
              <a:t>Boosting</a:t>
            </a:r>
            <a:r>
              <a:rPr lang="es-CO" sz="2800" b="1" dirty="0"/>
              <a:t>)</a:t>
            </a:r>
          </a:p>
        </p:txBody>
      </p:sp>
      <p:sp>
        <p:nvSpPr>
          <p:cNvPr id="5" name="Rectángulo 4">
            <a:extLst>
              <a:ext uri="{FF2B5EF4-FFF2-40B4-BE49-F238E27FC236}">
                <a16:creationId xmlns:a16="http://schemas.microsoft.com/office/drawing/2014/main" id="{D3D592F4-2EC5-48A4-A1D6-D029BA04ABC2}"/>
              </a:ext>
            </a:extLst>
          </p:cNvPr>
          <p:cNvSpPr/>
          <p:nvPr/>
        </p:nvSpPr>
        <p:spPr>
          <a:xfrm>
            <a:off x="129893" y="620688"/>
            <a:ext cx="8496944" cy="646331"/>
          </a:xfrm>
          <a:prstGeom prst="rect">
            <a:avLst/>
          </a:prstGeom>
        </p:spPr>
        <p:txBody>
          <a:bodyPr wrap="square">
            <a:spAutoFit/>
          </a:bodyPr>
          <a:lstStyle/>
          <a:p>
            <a:pPr algn="just"/>
            <a:r>
              <a:rPr lang="en-US" dirty="0"/>
              <a:t>G</a:t>
            </a:r>
            <a:r>
              <a:rPr lang="en-US" dirty="0">
                <a:latin typeface="medium-content-serif-font"/>
              </a:rPr>
              <a:t>radient Boosting learns from the mistake — residual error directly, rather than update the weights of data points.</a:t>
            </a:r>
            <a:endParaRPr lang="es-CO" dirty="0"/>
          </a:p>
        </p:txBody>
      </p:sp>
      <p:pic>
        <p:nvPicPr>
          <p:cNvPr id="5124" name="Picture 4">
            <a:extLst>
              <a:ext uri="{FF2B5EF4-FFF2-40B4-BE49-F238E27FC236}">
                <a16:creationId xmlns:a16="http://schemas.microsoft.com/office/drawing/2014/main" id="{F283A53E-6397-4BD4-9C89-52ACD2091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8" y="4304276"/>
            <a:ext cx="8789764" cy="270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287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iro.medium.com/max/1815/1*DK2iShmkQKibMz-mNcMwng@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08720"/>
            <a:ext cx="7632848" cy="5702557"/>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4697A0F7-327C-4153-AE53-5B05B59DB3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1BA44171-4BB4-403A-A97E-FC9CB7A5F255}"/>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FE6126E9-5614-4DA3-81D3-FD549E821FF6}"/>
              </a:ext>
            </a:extLst>
          </p:cNvPr>
          <p:cNvSpPr txBox="1"/>
          <p:nvPr/>
        </p:nvSpPr>
        <p:spPr>
          <a:xfrm>
            <a:off x="99062" y="44624"/>
            <a:ext cx="3420808" cy="523220"/>
          </a:xfrm>
          <a:prstGeom prst="rect">
            <a:avLst/>
          </a:prstGeom>
          <a:noFill/>
        </p:spPr>
        <p:txBody>
          <a:bodyPr wrap="none" rtlCol="0">
            <a:spAutoFit/>
          </a:bodyPr>
          <a:lstStyle/>
          <a:p>
            <a:r>
              <a:rPr lang="en-US" sz="2800" b="1" dirty="0"/>
              <a:t>G</a:t>
            </a:r>
            <a:r>
              <a:rPr lang="es-CO" sz="2800" b="1" dirty="0"/>
              <a:t>RADIENT BOOSTING</a:t>
            </a:r>
          </a:p>
        </p:txBody>
      </p:sp>
    </p:spTree>
    <p:extLst>
      <p:ext uri="{BB962C8B-B14F-4D97-AF65-F5344CB8AC3E}">
        <p14:creationId xmlns:p14="http://schemas.microsoft.com/office/powerpoint/2010/main" val="1421636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miro.medium.com/max/500/1*C7CrBG1VNaa1x491eZ3fn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75053" y="652018"/>
            <a:ext cx="5832648" cy="583264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4697A0F7-327C-4153-AE53-5B05B59DB3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1BA44171-4BB4-403A-A97E-FC9CB7A5F255}"/>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FE6126E9-5614-4DA3-81D3-FD549E821FF6}"/>
              </a:ext>
            </a:extLst>
          </p:cNvPr>
          <p:cNvSpPr txBox="1"/>
          <p:nvPr/>
        </p:nvSpPr>
        <p:spPr>
          <a:xfrm>
            <a:off x="99062" y="44624"/>
            <a:ext cx="3420808" cy="523220"/>
          </a:xfrm>
          <a:prstGeom prst="rect">
            <a:avLst/>
          </a:prstGeom>
          <a:noFill/>
        </p:spPr>
        <p:txBody>
          <a:bodyPr wrap="none" rtlCol="0">
            <a:spAutoFit/>
          </a:bodyPr>
          <a:lstStyle/>
          <a:p>
            <a:r>
              <a:rPr lang="en-US" sz="2800" b="1" dirty="0"/>
              <a:t>G</a:t>
            </a:r>
            <a:r>
              <a:rPr lang="es-CO" sz="2800" b="1" dirty="0"/>
              <a:t>RADIENT BOOSTING</a:t>
            </a:r>
          </a:p>
        </p:txBody>
      </p:sp>
    </p:spTree>
    <p:extLst>
      <p:ext uri="{BB962C8B-B14F-4D97-AF65-F5344CB8AC3E}">
        <p14:creationId xmlns:p14="http://schemas.microsoft.com/office/powerpoint/2010/main" val="1426649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images-1.medium.com/max/1600/1*NwhVYJCOD-KEKIucxVS58w.png">
            <a:extLst>
              <a:ext uri="{FF2B5EF4-FFF2-40B4-BE49-F238E27FC236}">
                <a16:creationId xmlns:a16="http://schemas.microsoft.com/office/drawing/2014/main" id="{72ED4ABA-3BB5-4A2E-AA39-E9B396083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8532143" cy="5188155"/>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9">
            <a:extLst>
              <a:ext uri="{FF2B5EF4-FFF2-40B4-BE49-F238E27FC236}">
                <a16:creationId xmlns:a16="http://schemas.microsoft.com/office/drawing/2014/main" id="{D92EA162-EEE2-4B5B-B450-CE2745934572}"/>
              </a:ext>
            </a:extLst>
          </p:cNvPr>
          <p:cNvSpPr txBox="1"/>
          <p:nvPr/>
        </p:nvSpPr>
        <p:spPr>
          <a:xfrm>
            <a:off x="99062" y="116632"/>
            <a:ext cx="4093878" cy="523220"/>
          </a:xfrm>
          <a:prstGeom prst="rect">
            <a:avLst/>
          </a:prstGeom>
          <a:noFill/>
        </p:spPr>
        <p:txBody>
          <a:bodyPr wrap="none" rtlCol="0">
            <a:spAutoFit/>
          </a:bodyPr>
          <a:lstStyle/>
          <a:p>
            <a:r>
              <a:rPr lang="es-CO" sz="2800" b="1" dirty="0"/>
              <a:t>DECISION TREE - regresión</a:t>
            </a:r>
          </a:p>
        </p:txBody>
      </p:sp>
    </p:spTree>
    <p:extLst>
      <p:ext uri="{BB962C8B-B14F-4D97-AF65-F5344CB8AC3E}">
        <p14:creationId xmlns:p14="http://schemas.microsoft.com/office/powerpoint/2010/main" val="2538314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27584" y="980728"/>
            <a:ext cx="7788191" cy="2160240"/>
          </a:xfrm>
          <a:prstGeom prst="rect">
            <a:avLst/>
          </a:prstGeom>
        </p:spPr>
      </p:pic>
      <p:pic>
        <p:nvPicPr>
          <p:cNvPr id="3" name="Imagen 2"/>
          <p:cNvPicPr>
            <a:picLocks noChangeAspect="1"/>
          </p:cNvPicPr>
          <p:nvPr/>
        </p:nvPicPr>
        <p:blipFill>
          <a:blip r:embed="rId3"/>
          <a:stretch>
            <a:fillRect/>
          </a:stretch>
        </p:blipFill>
        <p:spPr>
          <a:xfrm>
            <a:off x="1505314" y="2852936"/>
            <a:ext cx="6144697" cy="3827548"/>
          </a:xfrm>
          <a:prstGeom prst="rect">
            <a:avLst/>
          </a:prstGeom>
        </p:spPr>
      </p:pic>
    </p:spTree>
    <p:extLst>
      <p:ext uri="{BB962C8B-B14F-4D97-AF65-F5344CB8AC3E}">
        <p14:creationId xmlns:p14="http://schemas.microsoft.com/office/powerpoint/2010/main" val="1243125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ree">
            <a:extLst>
              <a:ext uri="{FF2B5EF4-FFF2-40B4-BE49-F238E27FC236}">
                <a16:creationId xmlns:a16="http://schemas.microsoft.com/office/drawing/2014/main" id="{B8FE3840-4115-4283-B821-00264A80A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4475"/>
            <a:ext cx="9144000" cy="3829050"/>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4697A0F7-327C-4153-AE53-5B05B59DB3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751283" y="33961"/>
            <a:ext cx="1316648" cy="524768"/>
          </a:xfrm>
          <a:prstGeom prst="rect">
            <a:avLst/>
          </a:prstGeom>
        </p:spPr>
      </p:pic>
      <p:cxnSp>
        <p:nvCxnSpPr>
          <p:cNvPr id="4" name="Conector recto 6">
            <a:extLst>
              <a:ext uri="{FF2B5EF4-FFF2-40B4-BE49-F238E27FC236}">
                <a16:creationId xmlns:a16="http://schemas.microsoft.com/office/drawing/2014/main" id="{1BA44171-4BB4-403A-A97E-FC9CB7A5F255}"/>
              </a:ext>
            </a:extLst>
          </p:cNvPr>
          <p:cNvCxnSpPr/>
          <p:nvPr/>
        </p:nvCxnSpPr>
        <p:spPr>
          <a:xfrm>
            <a:off x="-45361" y="610025"/>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FE6126E9-5614-4DA3-81D3-FD549E821FF6}"/>
              </a:ext>
            </a:extLst>
          </p:cNvPr>
          <p:cNvSpPr txBox="1"/>
          <p:nvPr/>
        </p:nvSpPr>
        <p:spPr>
          <a:xfrm>
            <a:off x="22993" y="33961"/>
            <a:ext cx="2199000" cy="523220"/>
          </a:xfrm>
          <a:prstGeom prst="rect">
            <a:avLst/>
          </a:prstGeom>
          <a:noFill/>
        </p:spPr>
        <p:txBody>
          <a:bodyPr wrap="none" rtlCol="0">
            <a:spAutoFit/>
          </a:bodyPr>
          <a:lstStyle/>
          <a:p>
            <a:r>
              <a:rPr lang="en-US" sz="2800" b="1" dirty="0"/>
              <a:t>PARAMETERS</a:t>
            </a:r>
            <a:endParaRPr lang="es-CO" sz="2800" b="1" dirty="0"/>
          </a:p>
        </p:txBody>
      </p:sp>
    </p:spTree>
    <p:extLst>
      <p:ext uri="{BB962C8B-B14F-4D97-AF65-F5344CB8AC3E}">
        <p14:creationId xmlns:p14="http://schemas.microsoft.com/office/powerpoint/2010/main" val="718480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36898" y="734308"/>
            <a:ext cx="6919097" cy="6067873"/>
          </a:xfrm>
          <a:prstGeom prst="rect">
            <a:avLst/>
          </a:prstGeom>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8"/>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9">
            <a:extLst>
              <a:ext uri="{FF2B5EF4-FFF2-40B4-BE49-F238E27FC236}">
                <a16:creationId xmlns:a16="http://schemas.microsoft.com/office/drawing/2014/main" id="{D92EA162-EEE2-4B5B-B450-CE2745934572}"/>
              </a:ext>
            </a:extLst>
          </p:cNvPr>
          <p:cNvSpPr txBox="1"/>
          <p:nvPr/>
        </p:nvSpPr>
        <p:spPr>
          <a:xfrm>
            <a:off x="99062" y="116632"/>
            <a:ext cx="4497385" cy="523220"/>
          </a:xfrm>
          <a:prstGeom prst="rect">
            <a:avLst/>
          </a:prstGeom>
          <a:noFill/>
        </p:spPr>
        <p:txBody>
          <a:bodyPr wrap="none" rtlCol="0">
            <a:spAutoFit/>
          </a:bodyPr>
          <a:lstStyle/>
          <a:p>
            <a:r>
              <a:rPr lang="es-CO" sz="2800" b="1" dirty="0"/>
              <a:t>DECISION TREE - clasificación</a:t>
            </a:r>
          </a:p>
        </p:txBody>
      </p:sp>
    </p:spTree>
    <p:extLst>
      <p:ext uri="{BB962C8B-B14F-4D97-AF65-F5344CB8AC3E}">
        <p14:creationId xmlns:p14="http://schemas.microsoft.com/office/powerpoint/2010/main" val="1763818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382F75-AD8F-41B4-932E-1EEE0D33C34B}"/>
              </a:ext>
            </a:extLst>
          </p:cNvPr>
          <p:cNvPicPr>
            <a:picLocks noChangeAspect="1"/>
          </p:cNvPicPr>
          <p:nvPr/>
        </p:nvPicPr>
        <p:blipFill>
          <a:blip r:embed="rId2"/>
          <a:stretch>
            <a:fillRect/>
          </a:stretch>
        </p:blipFill>
        <p:spPr>
          <a:xfrm>
            <a:off x="0" y="1755465"/>
            <a:ext cx="9144000" cy="3347069"/>
          </a:xfrm>
          <a:prstGeom prst="rect">
            <a:avLst/>
          </a:prstGeom>
        </p:spPr>
      </p:pic>
      <p:pic>
        <p:nvPicPr>
          <p:cNvPr id="3" name="Picture 2">
            <a:extLst>
              <a:ext uri="{FF2B5EF4-FFF2-40B4-BE49-F238E27FC236}">
                <a16:creationId xmlns:a16="http://schemas.microsoft.com/office/drawing/2014/main" id="{04A27E98-F0A7-4C48-977F-68FAFC0593C2}"/>
              </a:ext>
            </a:extLst>
          </p:cNvPr>
          <p:cNvPicPr>
            <a:picLocks noChangeAspect="1"/>
          </p:cNvPicPr>
          <p:nvPr/>
        </p:nvPicPr>
        <p:blipFill>
          <a:blip r:embed="rId3"/>
          <a:stretch>
            <a:fillRect/>
          </a:stretch>
        </p:blipFill>
        <p:spPr>
          <a:xfrm>
            <a:off x="9015" y="976945"/>
            <a:ext cx="9144000" cy="781585"/>
          </a:xfrm>
          <a:prstGeom prst="rect">
            <a:avLst/>
          </a:prstGeom>
        </p:spPr>
      </p:pic>
      <p:pic>
        <p:nvPicPr>
          <p:cNvPr id="5" name="6 Imagen">
            <a:extLst>
              <a:ext uri="{FF2B5EF4-FFF2-40B4-BE49-F238E27FC236}">
                <a16:creationId xmlns:a16="http://schemas.microsoft.com/office/drawing/2014/main" id="{D57712A7-1432-49D4-8326-1F62B07357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8">
            <a:extLst>
              <a:ext uri="{FF2B5EF4-FFF2-40B4-BE49-F238E27FC236}">
                <a16:creationId xmlns:a16="http://schemas.microsoft.com/office/drawing/2014/main" id="{A25F51B4-6CA9-4021-89FA-652A4482CB3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9">
            <a:extLst>
              <a:ext uri="{FF2B5EF4-FFF2-40B4-BE49-F238E27FC236}">
                <a16:creationId xmlns:a16="http://schemas.microsoft.com/office/drawing/2014/main" id="{9AC468B9-9BC4-411B-9D68-D7254EEBDB27}"/>
              </a:ext>
            </a:extLst>
          </p:cNvPr>
          <p:cNvSpPr txBox="1"/>
          <p:nvPr/>
        </p:nvSpPr>
        <p:spPr>
          <a:xfrm>
            <a:off x="99062" y="116632"/>
            <a:ext cx="1736373" cy="523220"/>
          </a:xfrm>
          <a:prstGeom prst="rect">
            <a:avLst/>
          </a:prstGeom>
          <a:noFill/>
        </p:spPr>
        <p:txBody>
          <a:bodyPr wrap="none" rtlCol="0">
            <a:spAutoFit/>
          </a:bodyPr>
          <a:lstStyle/>
          <a:p>
            <a:r>
              <a:rPr lang="es-CO" sz="2800" b="1" dirty="0"/>
              <a:t>CRITERIOS</a:t>
            </a:r>
          </a:p>
        </p:txBody>
      </p:sp>
    </p:spTree>
    <p:extLst>
      <p:ext uri="{BB962C8B-B14F-4D97-AF65-F5344CB8AC3E}">
        <p14:creationId xmlns:p14="http://schemas.microsoft.com/office/powerpoint/2010/main" val="1356444003"/>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10727</TotalTime>
  <Words>2069</Words>
  <Application>Microsoft Office PowerPoint</Application>
  <PresentationFormat>Presentación en pantalla (4:3)</PresentationFormat>
  <Paragraphs>206</Paragraphs>
  <Slides>71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71</vt:i4>
      </vt:variant>
    </vt:vector>
  </HeadingPairs>
  <TitlesOfParts>
    <vt:vector size="78" baseType="lpstr">
      <vt:lpstr>Arial</vt:lpstr>
      <vt:lpstr>Calibri</vt:lpstr>
      <vt:lpstr>Helvetica</vt:lpstr>
      <vt:lpstr>medium-content-serif-font</vt:lpstr>
      <vt:lpstr>Roboto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MAXTER</dc:creator>
  <cp:lastModifiedBy>Edier Aristizabal</cp:lastModifiedBy>
  <cp:revision>238</cp:revision>
  <dcterms:created xsi:type="dcterms:W3CDTF">2016-05-28T22:49:15Z</dcterms:created>
  <dcterms:modified xsi:type="dcterms:W3CDTF">2020-03-19T13:50:59Z</dcterms:modified>
</cp:coreProperties>
</file>